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7099300" cy="10234613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9">
          <p15:clr>
            <a:srgbClr val="A4A3A4"/>
          </p15:clr>
        </p15:guide>
        <p15:guide id="2" pos="7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E00"/>
    <a:srgbClr val="016400"/>
    <a:srgbClr val="690000"/>
    <a:srgbClr val="F9F9F9"/>
    <a:srgbClr val="FF0000"/>
    <a:srgbClr val="7EC2FD"/>
    <a:srgbClr val="560785"/>
    <a:srgbClr val="0082FF"/>
    <a:srgbClr val="FFBF00"/>
    <a:srgbClr val="C3C3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82" autoAdjust="0"/>
    <p:restoredTop sz="96305" autoAdjust="0"/>
  </p:normalViewPr>
  <p:slideViewPr>
    <p:cSldViewPr>
      <p:cViewPr varScale="1">
        <p:scale>
          <a:sx n="159" d="100"/>
          <a:sy n="159" d="100"/>
        </p:scale>
        <p:origin x="2292" y="144"/>
      </p:cViewPr>
      <p:guideLst>
        <p:guide orient="horz" pos="799"/>
        <p:guide pos="7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84" y="-10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4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8" tIns="48224" rIns="96448" bIns="48224" numCol="1" anchor="t" anchorCtr="0" compatLnSpc="1">
            <a:prstTxWarp prst="textNoShape">
              <a:avLst/>
            </a:prstTxWarp>
          </a:bodyPr>
          <a:lstStyle>
            <a:lvl1pPr defTabSz="967192">
              <a:defRPr sz="7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6" y="4"/>
            <a:ext cx="3071812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8" tIns="48224" rIns="96448" bIns="48224" numCol="1" anchor="t" anchorCtr="0" compatLnSpc="1">
            <a:prstTxWarp prst="textNoShape">
              <a:avLst/>
            </a:prstTxWarp>
          </a:bodyPr>
          <a:lstStyle>
            <a:lvl1pPr algn="r" defTabSz="967192">
              <a:defRPr sz="7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4988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8" tIns="48224" rIns="96448" bIns="48224" numCol="1" anchor="b" anchorCtr="0" compatLnSpc="1">
            <a:prstTxWarp prst="textNoShape">
              <a:avLst/>
            </a:prstTxWarp>
          </a:bodyPr>
          <a:lstStyle>
            <a:lvl1pPr defTabSz="967192">
              <a:defRPr sz="7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6" y="9721850"/>
            <a:ext cx="3071812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8" tIns="48224" rIns="96448" bIns="48224" numCol="1" anchor="b" anchorCtr="0" compatLnSpc="1">
            <a:prstTxWarp prst="textNoShape">
              <a:avLst/>
            </a:prstTxWarp>
          </a:bodyPr>
          <a:lstStyle>
            <a:lvl1pPr algn="r" defTabSz="967192">
              <a:defRPr sz="700">
                <a:latin typeface="Arial" pitchFamily="34" charset="0"/>
              </a:defRPr>
            </a:lvl1pPr>
          </a:lstStyle>
          <a:p>
            <a:pPr>
              <a:defRPr/>
            </a:pPr>
            <a:fld id="{089274B8-0156-45AC-9B40-92FA86EDF7B4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599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2" tIns="45702" rIns="91402" bIns="45702" numCol="1" anchor="t" anchorCtr="0" compatLnSpc="1">
            <a:prstTxWarp prst="textNoShape">
              <a:avLst/>
            </a:prstTxWarp>
          </a:bodyPr>
          <a:lstStyle>
            <a:lvl1pPr defTabSz="914555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41" y="3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2" tIns="45702" rIns="91402" bIns="45702" numCol="1" anchor="t" anchorCtr="0" compatLnSpc="1">
            <a:prstTxWarp prst="textNoShape">
              <a:avLst/>
            </a:prstTxWarp>
          </a:bodyPr>
          <a:lstStyle>
            <a:lvl1pPr algn="r" defTabSz="914555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2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2" tIns="45702" rIns="91402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3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2" tIns="45702" rIns="91402" bIns="45702" numCol="1" anchor="b" anchorCtr="0" compatLnSpc="1">
            <a:prstTxWarp prst="textNoShape">
              <a:avLst/>
            </a:prstTxWarp>
          </a:bodyPr>
          <a:lstStyle>
            <a:lvl1pPr defTabSz="914555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41" y="9721853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2" tIns="45702" rIns="91402" bIns="45702" numCol="1" anchor="b" anchorCtr="0" compatLnSpc="1">
            <a:prstTxWarp prst="textNoShape">
              <a:avLst/>
            </a:prstTxWarp>
          </a:bodyPr>
          <a:lstStyle>
            <a:lvl1pPr algn="r" defTabSz="914555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A0A9E2D0-A512-4A78-9261-14C4E9CC07F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1064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767" indent="-285680">
              <a:defRPr>
                <a:solidFill>
                  <a:schemeClr val="tx1"/>
                </a:solidFill>
                <a:latin typeface="Arial" charset="0"/>
              </a:defRPr>
            </a:lvl2pPr>
            <a:lvl3pPr marL="1142721" indent="-228544">
              <a:defRPr>
                <a:solidFill>
                  <a:schemeClr val="tx1"/>
                </a:solidFill>
                <a:latin typeface="Arial" charset="0"/>
              </a:defRPr>
            </a:lvl3pPr>
            <a:lvl4pPr marL="1599810" indent="-228544">
              <a:defRPr>
                <a:solidFill>
                  <a:schemeClr val="tx1"/>
                </a:solidFill>
                <a:latin typeface="Arial" charset="0"/>
              </a:defRPr>
            </a:lvl4pPr>
            <a:lvl5pPr marL="2056897" indent="-228544">
              <a:defRPr>
                <a:solidFill>
                  <a:schemeClr val="tx1"/>
                </a:solidFill>
                <a:latin typeface="Arial" charset="0"/>
              </a:defRPr>
            </a:lvl5pPr>
            <a:lvl6pPr marL="2513986" indent="-2285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076" indent="-2285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164" indent="-2285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252" indent="-2285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177"/>
            <a:fld id="{296934FF-D32F-4556-A084-B322BAD21BC9}" type="slidenum">
              <a:rPr lang="de-DE" smtClean="0">
                <a:latin typeface="Times" pitchFamily="18" charset="0"/>
              </a:rPr>
              <a:pPr defTabSz="914177"/>
              <a:t>1</a:t>
            </a:fld>
            <a:endParaRPr lang="de-DE">
              <a:latin typeface="Times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1221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 userDrawn="1"/>
        </p:nvSpPr>
        <p:spPr bwMode="auto">
          <a:xfrm>
            <a:off x="457200" y="98425"/>
            <a:ext cx="8507413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CH"/>
          </a:p>
        </p:txBody>
      </p:sp>
      <p:sp>
        <p:nvSpPr>
          <p:cNvPr id="3" name="Line 9"/>
          <p:cNvSpPr>
            <a:spLocks noChangeShapeType="1"/>
          </p:cNvSpPr>
          <p:nvPr userDrawn="1"/>
        </p:nvSpPr>
        <p:spPr bwMode="auto">
          <a:xfrm>
            <a:off x="457200" y="2286000"/>
            <a:ext cx="8507413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CH"/>
          </a:p>
        </p:txBody>
      </p:sp>
      <p:sp>
        <p:nvSpPr>
          <p:cNvPr id="4" name="Line 11"/>
          <p:cNvSpPr>
            <a:spLocks noChangeShapeType="1"/>
          </p:cNvSpPr>
          <p:nvPr userDrawn="1"/>
        </p:nvSpPr>
        <p:spPr bwMode="auto">
          <a:xfrm flipV="1">
            <a:off x="457200" y="5943600"/>
            <a:ext cx="85344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CH"/>
          </a:p>
        </p:txBody>
      </p:sp>
      <p:sp>
        <p:nvSpPr>
          <p:cNvPr id="5" name="Text Box 12"/>
          <p:cNvSpPr txBox="1">
            <a:spLocks noChangeArrowheads="1"/>
          </p:cNvSpPr>
          <p:nvPr userDrawn="1"/>
        </p:nvSpPr>
        <p:spPr bwMode="auto">
          <a:xfrm>
            <a:off x="7092950" y="5943600"/>
            <a:ext cx="198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de-CH" sz="1000"/>
              <a:t> </a:t>
            </a:r>
            <a:fld id="{811CE171-DD57-440F-967B-0CB390AFD0F3}" type="slidenum">
              <a:rPr lang="de-CH" sz="1000"/>
              <a:pPr algn="r">
                <a:spcBef>
                  <a:spcPct val="50000"/>
                </a:spcBef>
                <a:defRPr/>
              </a:pPr>
              <a:t>‹Nr.›</a:t>
            </a:fld>
            <a:endParaRPr lang="de-CH" sz="1000"/>
          </a:p>
        </p:txBody>
      </p:sp>
      <p:pic>
        <p:nvPicPr>
          <p:cNvPr id="6" name="Picture 13" descr="FPRE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09600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1141413" y="5959475"/>
            <a:ext cx="2994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tabLst>
                <a:tab pos="381000" algn="l"/>
              </a:tabLst>
              <a:defRPr/>
            </a:pPr>
            <a:r>
              <a:rPr lang="de-CH" sz="1000" dirty="0"/>
              <a:t>Fahrländer Partner AG</a:t>
            </a:r>
          </a:p>
          <a:p>
            <a:pPr marL="457200" indent="-457200">
              <a:tabLst>
                <a:tab pos="381000" algn="l"/>
              </a:tabLst>
              <a:defRPr/>
            </a:pPr>
            <a:r>
              <a:rPr lang="de-CH" sz="1000" dirty="0"/>
              <a:t>Raumentwicklung</a:t>
            </a:r>
          </a:p>
          <a:p>
            <a:pPr marL="0" indent="0" defTabSz="360000">
              <a:tabLst>
                <a:tab pos="1080000" algn="l"/>
              </a:tabLst>
              <a:defRPr/>
            </a:pPr>
            <a:r>
              <a:rPr lang="de-CH" sz="1000" dirty="0"/>
              <a:t>Seebahnstrasse 89	Münzrain 10</a:t>
            </a:r>
          </a:p>
          <a:p>
            <a:pPr marL="0" indent="0" defTabSz="360000">
              <a:tabLst>
                <a:tab pos="1080000" algn="l"/>
              </a:tabLst>
              <a:defRPr/>
            </a:pPr>
            <a:r>
              <a:rPr lang="de-CH" sz="1000" dirty="0"/>
              <a:t>8003 Zürich		3005 Bern</a:t>
            </a:r>
            <a:endParaRPr lang="de-CH" sz="1400" dirty="0"/>
          </a:p>
        </p:txBody>
      </p:sp>
    </p:spTree>
    <p:extLst>
      <p:ext uri="{BB962C8B-B14F-4D97-AF65-F5344CB8AC3E}">
        <p14:creationId xmlns:p14="http://schemas.microsoft.com/office/powerpoint/2010/main" val="376399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8632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9834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D846C1C-BC7F-426D-87CE-EA5850583F1B}" type="datetimeFigureOut">
              <a:rPr lang="de-CH" smtClean="0"/>
              <a:pPr/>
              <a:t>24.09.2017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CCA2505-63E9-45CF-B894-50469B1616CE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20227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9452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314986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79712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02057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51536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4086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540556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10717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7"/>
          <p:cNvSpPr>
            <a:spLocks noChangeShapeType="1"/>
          </p:cNvSpPr>
          <p:nvPr userDrawn="1"/>
        </p:nvSpPr>
        <p:spPr bwMode="auto">
          <a:xfrm flipV="1">
            <a:off x="457200" y="5943600"/>
            <a:ext cx="85344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CH"/>
          </a:p>
        </p:txBody>
      </p:sp>
      <p:sp>
        <p:nvSpPr>
          <p:cNvPr id="1027" name="Text Box 9"/>
          <p:cNvSpPr txBox="1">
            <a:spLocks noChangeArrowheads="1"/>
          </p:cNvSpPr>
          <p:nvPr/>
        </p:nvSpPr>
        <p:spPr bwMode="auto">
          <a:xfrm>
            <a:off x="7092950" y="5943600"/>
            <a:ext cx="198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de-CH" sz="1000"/>
              <a:t> </a:t>
            </a:r>
            <a:fld id="{4F4DAF49-B184-43C7-BEF7-7F997D4C15A4}" type="slidenum">
              <a:rPr lang="de-CH" sz="1000"/>
              <a:pPr algn="r">
                <a:spcBef>
                  <a:spcPct val="50000"/>
                </a:spcBef>
                <a:defRPr/>
              </a:pPr>
              <a:t>‹Nr.›</a:t>
            </a:fld>
            <a:endParaRPr lang="de-CH" sz="1000"/>
          </a:p>
        </p:txBody>
      </p:sp>
      <p:pic>
        <p:nvPicPr>
          <p:cNvPr id="1028" name="Picture 18" descr="FPRE logo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09600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Line 19"/>
          <p:cNvSpPr>
            <a:spLocks noChangeShapeType="1"/>
          </p:cNvSpPr>
          <p:nvPr userDrawn="1"/>
        </p:nvSpPr>
        <p:spPr bwMode="auto">
          <a:xfrm>
            <a:off x="457200" y="758825"/>
            <a:ext cx="8507413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CH"/>
          </a:p>
        </p:txBody>
      </p:sp>
      <p:sp>
        <p:nvSpPr>
          <p:cNvPr id="1030" name="Text Box 23"/>
          <p:cNvSpPr txBox="1">
            <a:spLocks noChangeArrowheads="1"/>
          </p:cNvSpPr>
          <p:nvPr userDrawn="1"/>
        </p:nvSpPr>
        <p:spPr bwMode="auto">
          <a:xfrm>
            <a:off x="1141413" y="5959475"/>
            <a:ext cx="2994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tabLst>
                <a:tab pos="381000" algn="l"/>
              </a:tabLst>
              <a:defRPr/>
            </a:pPr>
            <a:r>
              <a:rPr lang="de-CH" sz="1000" dirty="0"/>
              <a:t>Fahrländer Partner AG</a:t>
            </a:r>
          </a:p>
          <a:p>
            <a:pPr marL="457200" indent="-457200">
              <a:tabLst>
                <a:tab pos="381000" algn="l"/>
              </a:tabLst>
              <a:defRPr/>
            </a:pPr>
            <a:r>
              <a:rPr lang="de-CH" sz="1000" dirty="0"/>
              <a:t>Raumentwicklung</a:t>
            </a:r>
          </a:p>
          <a:p>
            <a:pPr marL="0" indent="0" defTabSz="360000">
              <a:tabLst>
                <a:tab pos="1080000" algn="l"/>
              </a:tabLst>
              <a:defRPr/>
            </a:pPr>
            <a:r>
              <a:rPr lang="de-CH" sz="1000" dirty="0"/>
              <a:t>Seebahnstrasse 89	Münzrain 10</a:t>
            </a:r>
          </a:p>
          <a:p>
            <a:pPr marL="0" indent="0" defTabSz="360000">
              <a:tabLst>
                <a:tab pos="1080000" algn="l"/>
              </a:tabLst>
              <a:defRPr/>
            </a:pPr>
            <a:r>
              <a:rPr lang="de-CH" sz="1000" dirty="0"/>
              <a:t>8003 Zürich		3005 Bern</a:t>
            </a:r>
            <a:endParaRPr lang="de-CH" sz="1400" dirty="0"/>
          </a:p>
        </p:txBody>
      </p:sp>
      <p:sp>
        <p:nvSpPr>
          <p:cNvPr id="1031" name="Line 29"/>
          <p:cNvSpPr>
            <a:spLocks noChangeShapeType="1"/>
          </p:cNvSpPr>
          <p:nvPr userDrawn="1"/>
        </p:nvSpPr>
        <p:spPr bwMode="auto">
          <a:xfrm>
            <a:off x="457200" y="98425"/>
            <a:ext cx="8507413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5" r:id="rId1"/>
    <p:sldLayoutId id="2147484165" r:id="rId2"/>
    <p:sldLayoutId id="2147484166" r:id="rId3"/>
    <p:sldLayoutId id="2147484167" r:id="rId4"/>
    <p:sldLayoutId id="2147484168" r:id="rId5"/>
    <p:sldLayoutId id="2147484169" r:id="rId6"/>
    <p:sldLayoutId id="2147484170" r:id="rId7"/>
    <p:sldLayoutId id="2147484171" r:id="rId8"/>
    <p:sldLayoutId id="2147484172" r:id="rId9"/>
    <p:sldLayoutId id="2147484173" r:id="rId10"/>
    <p:sldLayoutId id="2147484174" r:id="rId11"/>
    <p:sldLayoutId id="214748417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>
            <a:extLst>
              <a:ext uri="{FF2B5EF4-FFF2-40B4-BE49-F238E27FC236}">
                <a16:creationId xmlns:a16="http://schemas.microsoft.com/office/drawing/2014/main" id="{62FE4AB2-DB22-4961-B832-E73931C53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738" y="547688"/>
            <a:ext cx="8596312" cy="14414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600"/>
              </a:lnSpc>
            </a:pPr>
            <a:r>
              <a:rPr lang="de-CH" sz="2200" b="1" dirty="0" err="1">
                <a:latin typeface="Arial" charset="0"/>
              </a:rPr>
              <a:t>Segmenti</a:t>
            </a:r>
            <a:r>
              <a:rPr lang="de-CH" sz="2200" b="1" dirty="0">
                <a:latin typeface="Arial" charset="0"/>
              </a:rPr>
              <a:t> di </a:t>
            </a:r>
            <a:r>
              <a:rPr lang="de-CH" sz="2200" b="1" dirty="0" err="1">
                <a:latin typeface="Arial" charset="0"/>
              </a:rPr>
              <a:t>domanda</a:t>
            </a:r>
            <a:r>
              <a:rPr lang="de-CH" sz="2200" b="1" dirty="0">
                <a:latin typeface="Arial" charset="0"/>
              </a:rPr>
              <a:t> </a:t>
            </a:r>
            <a:r>
              <a:rPr lang="de-CH" sz="2200" b="1" dirty="0" err="1">
                <a:latin typeface="Arial" charset="0"/>
              </a:rPr>
              <a:t>nel</a:t>
            </a:r>
            <a:r>
              <a:rPr lang="de-CH" sz="2200" b="1" dirty="0">
                <a:latin typeface="Arial" charset="0"/>
              </a:rPr>
              <a:t> </a:t>
            </a:r>
            <a:r>
              <a:rPr lang="de-CH" sz="2200" b="1" dirty="0" err="1">
                <a:latin typeface="Arial" charset="0"/>
              </a:rPr>
              <a:t>mercato</a:t>
            </a:r>
            <a:r>
              <a:rPr lang="de-CH" sz="2200" b="1" dirty="0">
                <a:latin typeface="Arial" charset="0"/>
              </a:rPr>
              <a:t> delle </a:t>
            </a:r>
            <a:r>
              <a:rPr lang="de-CH" sz="2200" b="1" dirty="0" err="1">
                <a:latin typeface="Arial" charset="0"/>
              </a:rPr>
              <a:t>superfici</a:t>
            </a:r>
            <a:r>
              <a:rPr lang="de-CH" sz="2200" b="1" dirty="0">
                <a:latin typeface="Arial" charset="0"/>
              </a:rPr>
              <a:t> di </a:t>
            </a:r>
            <a:r>
              <a:rPr lang="de-CH" sz="2200" b="1" dirty="0" err="1">
                <a:latin typeface="Arial" charset="0"/>
              </a:rPr>
              <a:t>vendita</a:t>
            </a:r>
            <a:r>
              <a:rPr lang="de-CH" sz="2200" b="1" dirty="0">
                <a:latin typeface="Arial" charset="0"/>
              </a:rPr>
              <a:t>:</a:t>
            </a:r>
            <a:br>
              <a:rPr lang="de-CH" sz="2200" b="1" dirty="0">
                <a:latin typeface="Arial" charset="0"/>
              </a:rPr>
            </a:br>
            <a:r>
              <a:rPr lang="de-CH" sz="2200" b="1" dirty="0">
                <a:latin typeface="Arial" charset="0"/>
              </a:rPr>
              <a:t>Schema</a:t>
            </a:r>
            <a:endParaRPr lang="de-CH" sz="2400" dirty="0">
              <a:latin typeface="Arial" charset="0"/>
            </a:endParaRPr>
          </a:p>
        </p:txBody>
      </p:sp>
      <p:sp>
        <p:nvSpPr>
          <p:cNvPr id="3076" name="Rectangle 26"/>
          <p:cNvSpPr>
            <a:spLocks noChangeArrowheads="1"/>
          </p:cNvSpPr>
          <p:nvPr/>
        </p:nvSpPr>
        <p:spPr bwMode="auto">
          <a:xfrm>
            <a:off x="2249488" y="60896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de-DE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23476279-D1B8-4784-A30D-B84929F65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738" y="287338"/>
            <a:ext cx="864235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1300"/>
              </a:lnSpc>
            </a:pPr>
            <a:r>
              <a:rPr lang="de-CH" sz="1200" dirty="0"/>
              <a:t>5. </a:t>
            </a:r>
            <a:r>
              <a:rPr lang="de-CH" sz="1200" dirty="0" err="1"/>
              <a:t>maggio</a:t>
            </a:r>
            <a:r>
              <a:rPr lang="de-CH" sz="1200" dirty="0"/>
              <a:t> 2017</a:t>
            </a:r>
          </a:p>
        </p:txBody>
      </p:sp>
      <p:pic>
        <p:nvPicPr>
          <p:cNvPr id="9" name="Picture 2" descr="CSL1">
            <a:extLst>
              <a:ext uri="{FF2B5EF4-FFF2-40B4-BE49-F238E27FC236}">
                <a16:creationId xmlns:a16="http://schemas.microsoft.com/office/drawing/2014/main" id="{95DAF29D-9E17-4360-9D08-CFE1C049D2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021288"/>
            <a:ext cx="2304000" cy="310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2A39AC31-2D05-47CE-817D-B8BF08BF41AE}"/>
              </a:ext>
            </a:extLst>
          </p:cNvPr>
          <p:cNvSpPr txBox="1"/>
          <p:nvPr/>
        </p:nvSpPr>
        <p:spPr>
          <a:xfrm>
            <a:off x="442071" y="1700808"/>
            <a:ext cx="67222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00225" algn="l"/>
                <a:tab pos="3948113" algn="l"/>
              </a:tabLst>
            </a:pPr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Fonte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: Fahrländer Partner &amp; CSL Immobilien.</a:t>
            </a:r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400050" y="169863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tabLst>
                <a:tab pos="714375" algn="l"/>
              </a:tabLst>
            </a:pPr>
            <a:r>
              <a:rPr lang="de-CH" sz="2200" b="1" dirty="0" err="1"/>
              <a:t>Mercato</a:t>
            </a:r>
            <a:r>
              <a:rPr lang="de-CH" sz="2200" b="1" dirty="0"/>
              <a:t> delle </a:t>
            </a:r>
            <a:r>
              <a:rPr lang="de-CH" sz="2200" b="1" dirty="0" err="1"/>
              <a:t>superfici</a:t>
            </a:r>
            <a:r>
              <a:rPr lang="de-CH" sz="2200" b="1" dirty="0"/>
              <a:t> di </a:t>
            </a:r>
            <a:r>
              <a:rPr lang="de-CH" sz="2200" b="1" dirty="0" err="1"/>
              <a:t>vendita</a:t>
            </a:r>
            <a:r>
              <a:rPr lang="de-CH" sz="2200" b="1" dirty="0"/>
              <a:t>: </a:t>
            </a:r>
            <a:r>
              <a:rPr lang="de-CH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Dimensioni</a:t>
            </a: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" descr="CSL1">
            <a:extLst>
              <a:ext uri="{FF2B5EF4-FFF2-40B4-BE49-F238E27FC236}">
                <a16:creationId xmlns:a16="http://schemas.microsoft.com/office/drawing/2014/main" id="{234309BE-F96E-46A6-B7DB-31FBB13C1A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021288"/>
            <a:ext cx="2304000" cy="310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0" name="Textfeld 119">
            <a:extLst>
              <a:ext uri="{FF2B5EF4-FFF2-40B4-BE49-F238E27FC236}">
                <a16:creationId xmlns:a16="http://schemas.microsoft.com/office/drawing/2014/main" id="{78C078D9-528F-4C55-A3C9-451D6D85C1E3}"/>
              </a:ext>
            </a:extLst>
          </p:cNvPr>
          <p:cNvSpPr txBox="1"/>
          <p:nvPr/>
        </p:nvSpPr>
        <p:spPr>
          <a:xfrm rot="18883164">
            <a:off x="1888800" y="1885944"/>
            <a:ext cx="1636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Alta disponibilità di spostamento</a:t>
            </a:r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Textfeld 120">
            <a:extLst>
              <a:ext uri="{FF2B5EF4-FFF2-40B4-BE49-F238E27FC236}">
                <a16:creationId xmlns:a16="http://schemas.microsoft.com/office/drawing/2014/main" id="{EED33B20-7FF6-4FAC-82FC-5F1BE6969943}"/>
              </a:ext>
            </a:extLst>
          </p:cNvPr>
          <p:cNvSpPr txBox="1"/>
          <p:nvPr/>
        </p:nvSpPr>
        <p:spPr>
          <a:xfrm rot="18935602">
            <a:off x="919837" y="2901763"/>
            <a:ext cx="16122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Bassa disponibilità di spostamento</a:t>
            </a:r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2" name="Gruppieren 121">
            <a:extLst>
              <a:ext uri="{FF2B5EF4-FFF2-40B4-BE49-F238E27FC236}">
                <a16:creationId xmlns:a16="http://schemas.microsoft.com/office/drawing/2014/main" id="{D1E6683E-0709-4D99-A7EC-B6F042A81C36}"/>
              </a:ext>
            </a:extLst>
          </p:cNvPr>
          <p:cNvGrpSpPr/>
          <p:nvPr/>
        </p:nvGrpSpPr>
        <p:grpSpPr>
          <a:xfrm>
            <a:off x="428329" y="1017690"/>
            <a:ext cx="3596022" cy="3984894"/>
            <a:chOff x="327906" y="611043"/>
            <a:chExt cx="3596022" cy="3984894"/>
          </a:xfrm>
        </p:grpSpPr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95C9ED5A-B2CD-4BC3-B2F9-1C235811829F}"/>
                </a:ext>
              </a:extLst>
            </p:cNvPr>
            <p:cNvSpPr txBox="1"/>
            <p:nvPr/>
          </p:nvSpPr>
          <p:spPr>
            <a:xfrm rot="16200000">
              <a:off x="192133" y="1151594"/>
              <a:ext cx="13273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DE" sz="1000" dirty="0">
                  <a:latin typeface="Arial" panose="020B0604020202020204" pitchFamily="34" charset="0"/>
                  <a:cs typeface="Arial" panose="020B0604020202020204" pitchFamily="34" charset="0"/>
                </a:rPr>
                <a:t>alto</a:t>
              </a:r>
              <a:endParaRPr lang="de-CH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24" name="Gruppieren 123">
              <a:extLst>
                <a:ext uri="{FF2B5EF4-FFF2-40B4-BE49-F238E27FC236}">
                  <a16:creationId xmlns:a16="http://schemas.microsoft.com/office/drawing/2014/main" id="{BB5A3A46-7179-41CB-9D97-5B15D9D8BCF4}"/>
                </a:ext>
              </a:extLst>
            </p:cNvPr>
            <p:cNvGrpSpPr/>
            <p:nvPr/>
          </p:nvGrpSpPr>
          <p:grpSpPr>
            <a:xfrm>
              <a:off x="327906" y="692696"/>
              <a:ext cx="3596022" cy="3903241"/>
              <a:chOff x="327906" y="692696"/>
              <a:chExt cx="3596022" cy="3903241"/>
            </a:xfrm>
          </p:grpSpPr>
          <p:grpSp>
            <p:nvGrpSpPr>
              <p:cNvPr id="125" name="Gruppieren 124">
                <a:extLst>
                  <a:ext uri="{FF2B5EF4-FFF2-40B4-BE49-F238E27FC236}">
                    <a16:creationId xmlns:a16="http://schemas.microsoft.com/office/drawing/2014/main" id="{8E422294-93DA-40D5-9AB0-1E80BBB20A4C}"/>
                  </a:ext>
                </a:extLst>
              </p:cNvPr>
              <p:cNvGrpSpPr/>
              <p:nvPr/>
            </p:nvGrpSpPr>
            <p:grpSpPr>
              <a:xfrm>
                <a:off x="994105" y="692696"/>
                <a:ext cx="2844000" cy="2844000"/>
                <a:chOff x="634065" y="3399605"/>
                <a:chExt cx="2844000" cy="2844000"/>
              </a:xfrm>
            </p:grpSpPr>
            <p:cxnSp>
              <p:nvCxnSpPr>
                <p:cNvPr id="131" name="Gerade Verbindung mit Pfeil 130">
                  <a:extLst>
                    <a:ext uri="{FF2B5EF4-FFF2-40B4-BE49-F238E27FC236}">
                      <a16:creationId xmlns:a16="http://schemas.microsoft.com/office/drawing/2014/main" id="{CB339FAC-870A-4172-A3BE-23BBA68332EB}"/>
                    </a:ext>
                  </a:extLst>
                </p:cNvPr>
                <p:cNvCxnSpPr/>
                <p:nvPr/>
              </p:nvCxnSpPr>
              <p:spPr>
                <a:xfrm rot="5400000" flipH="1" flipV="1">
                  <a:off x="-787140" y="4820811"/>
                  <a:ext cx="2844000" cy="1588"/>
                </a:xfrm>
                <a:prstGeom prst="straightConnector1">
                  <a:avLst/>
                </a:prstGeom>
                <a:ln w="63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Gerade Verbindung mit Pfeil 131">
                  <a:extLst>
                    <a:ext uri="{FF2B5EF4-FFF2-40B4-BE49-F238E27FC236}">
                      <a16:creationId xmlns:a16="http://schemas.microsoft.com/office/drawing/2014/main" id="{E6C1B0B6-E316-450F-BB3B-68B7A9B81CCC}"/>
                    </a:ext>
                  </a:extLst>
                </p:cNvPr>
                <p:cNvCxnSpPr/>
                <p:nvPr/>
              </p:nvCxnSpPr>
              <p:spPr>
                <a:xfrm flipV="1">
                  <a:off x="641760" y="3899325"/>
                  <a:ext cx="2340000" cy="2339687"/>
                </a:xfrm>
                <a:prstGeom prst="straightConnector1">
                  <a:avLst/>
                </a:prstGeom>
                <a:ln w="63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Gerade Verbindung mit Pfeil 132">
                  <a:extLst>
                    <a:ext uri="{FF2B5EF4-FFF2-40B4-BE49-F238E27FC236}">
                      <a16:creationId xmlns:a16="http://schemas.microsoft.com/office/drawing/2014/main" id="{CD674505-0B42-451C-A1B2-75D29E7779EE}"/>
                    </a:ext>
                  </a:extLst>
                </p:cNvPr>
                <p:cNvCxnSpPr/>
                <p:nvPr/>
              </p:nvCxnSpPr>
              <p:spPr>
                <a:xfrm rot="10800000" flipH="1" flipV="1">
                  <a:off x="634065" y="6242017"/>
                  <a:ext cx="2844000" cy="1588"/>
                </a:xfrm>
                <a:prstGeom prst="straightConnector1">
                  <a:avLst/>
                </a:prstGeom>
                <a:ln w="63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4" name="Rechteck 133">
                  <a:extLst>
                    <a:ext uri="{FF2B5EF4-FFF2-40B4-BE49-F238E27FC236}">
                      <a16:creationId xmlns:a16="http://schemas.microsoft.com/office/drawing/2014/main" id="{1CA2A345-D3E0-42FD-8B70-273EB733878A}"/>
                    </a:ext>
                  </a:extLst>
                </p:cNvPr>
                <p:cNvSpPr/>
                <p:nvPr/>
              </p:nvSpPr>
              <p:spPr>
                <a:xfrm rot="18899881">
                  <a:off x="850824" y="4483694"/>
                  <a:ext cx="1485600" cy="3231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de-CH" sz="1500" dirty="0">
                      <a:latin typeface="Arial" pitchFamily="34" charset="0"/>
                      <a:cs typeface="Arial" pitchFamily="34" charset="0"/>
                    </a:rPr>
                    <a:t>Tipo di azienda</a:t>
                  </a:r>
                </a:p>
              </p:txBody>
            </p:sp>
          </p:grpSp>
          <p:sp>
            <p:nvSpPr>
              <p:cNvPr id="126" name="Textfeld 125">
                <a:extLst>
                  <a:ext uri="{FF2B5EF4-FFF2-40B4-BE49-F238E27FC236}">
                    <a16:creationId xmlns:a16="http://schemas.microsoft.com/office/drawing/2014/main" id="{14F19B7A-E246-4CAE-8465-E82AC0405891}"/>
                  </a:ext>
                </a:extLst>
              </p:cNvPr>
              <p:cNvSpPr txBox="1"/>
              <p:nvPr/>
            </p:nvSpPr>
            <p:spPr>
              <a:xfrm>
                <a:off x="1598849" y="4041939"/>
                <a:ext cx="1792179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500" dirty="0">
                    <a:latin typeface="Arial" panose="020B0604020202020204" pitchFamily="34" charset="0"/>
                    <a:cs typeface="Arial" panose="020B0604020202020204" pitchFamily="34" charset="0"/>
                  </a:rPr>
                  <a:t>Motivazione del consumo</a:t>
                </a:r>
                <a:endParaRPr lang="de-CH" sz="15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7" name="Textfeld 126">
                <a:extLst>
                  <a:ext uri="{FF2B5EF4-FFF2-40B4-BE49-F238E27FC236}">
                    <a16:creationId xmlns:a16="http://schemas.microsoft.com/office/drawing/2014/main" id="{ED7B1403-9FAE-4C96-A6BE-457D6B077842}"/>
                  </a:ext>
                </a:extLst>
              </p:cNvPr>
              <p:cNvSpPr txBox="1"/>
              <p:nvPr/>
            </p:nvSpPr>
            <p:spPr>
              <a:xfrm rot="16200000">
                <a:off x="-283868" y="1677604"/>
                <a:ext cx="1777545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500" dirty="0">
                    <a:latin typeface="Arial" panose="020B0604020202020204" pitchFamily="34" charset="0"/>
                    <a:cs typeface="Arial" panose="020B0604020202020204" pitchFamily="34" charset="0"/>
                  </a:rPr>
                  <a:t>Redditività delle superfici</a:t>
                </a:r>
                <a:endParaRPr lang="de-CH" sz="15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8" name="Textfeld 127">
                <a:extLst>
                  <a:ext uri="{FF2B5EF4-FFF2-40B4-BE49-F238E27FC236}">
                    <a16:creationId xmlns:a16="http://schemas.microsoft.com/office/drawing/2014/main" id="{B9E93FE1-AE51-414F-815A-3EC6187467E2}"/>
                  </a:ext>
                </a:extLst>
              </p:cNvPr>
              <p:cNvSpPr txBox="1"/>
              <p:nvPr/>
            </p:nvSpPr>
            <p:spPr>
              <a:xfrm>
                <a:off x="2095313" y="3537346"/>
                <a:ext cx="1828615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de-D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Shopping</a:t>
                </a:r>
                <a:br>
                  <a:rPr lang="de-DE" sz="10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de-D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Clienti occasionali</a:t>
                </a:r>
                <a:br>
                  <a:rPr lang="de-DE" sz="10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de-D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Collegamento degli  acquisti</a:t>
                </a:r>
                <a:endParaRPr lang="de-CH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9" name="Textfeld 128">
                <a:extLst>
                  <a:ext uri="{FF2B5EF4-FFF2-40B4-BE49-F238E27FC236}">
                    <a16:creationId xmlns:a16="http://schemas.microsoft.com/office/drawing/2014/main" id="{06460A11-0CFA-406D-ACF0-8729066B0EA7}"/>
                  </a:ext>
                </a:extLst>
              </p:cNvPr>
              <p:cNvSpPr txBox="1"/>
              <p:nvPr/>
            </p:nvSpPr>
            <p:spPr>
              <a:xfrm>
                <a:off x="888768" y="3537346"/>
                <a:ext cx="1875527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Acquisto pianificato</a:t>
                </a:r>
                <a:br>
                  <a:rPr lang="de-DE" sz="10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de-D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Clienti abituali </a:t>
                </a:r>
                <a:br>
                  <a:rPr lang="de-DE" sz="10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de-D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Acquisto a stazione</a:t>
                </a:r>
                <a:endParaRPr lang="de-CH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0" name="Textfeld 129">
                <a:extLst>
                  <a:ext uri="{FF2B5EF4-FFF2-40B4-BE49-F238E27FC236}">
                    <a16:creationId xmlns:a16="http://schemas.microsoft.com/office/drawing/2014/main" id="{E56410D3-3D57-465B-A315-E2F8D39FDB6E}"/>
                  </a:ext>
                </a:extLst>
              </p:cNvPr>
              <p:cNvSpPr txBox="1"/>
              <p:nvPr/>
            </p:nvSpPr>
            <p:spPr>
              <a:xfrm rot="16200000">
                <a:off x="47885" y="2705202"/>
                <a:ext cx="1612265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basso</a:t>
                </a:r>
                <a:endParaRPr lang="de-CH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135" name="Textfeld 134">
            <a:extLst>
              <a:ext uri="{FF2B5EF4-FFF2-40B4-BE49-F238E27FC236}">
                <a16:creationId xmlns:a16="http://schemas.microsoft.com/office/drawing/2014/main" id="{0B67024F-4C64-44E3-9F39-FAD3C7AFA96E}"/>
              </a:ext>
            </a:extLst>
          </p:cNvPr>
          <p:cNvSpPr txBox="1"/>
          <p:nvPr/>
        </p:nvSpPr>
        <p:spPr>
          <a:xfrm>
            <a:off x="442071" y="5487035"/>
            <a:ext cx="67222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00225" algn="l"/>
                <a:tab pos="3948113" algn="l"/>
              </a:tabLst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Fonte: Fahrländer Partner &amp; CSL Immobilien.</a:t>
            </a:r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012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SL1">
            <a:extLst>
              <a:ext uri="{FF2B5EF4-FFF2-40B4-BE49-F238E27FC236}">
                <a16:creationId xmlns:a16="http://schemas.microsoft.com/office/drawing/2014/main" id="{10AB6392-E724-43E3-BA7B-E41CBBC06D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021288"/>
            <a:ext cx="2304000" cy="310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3142CC2F-C876-4549-A8DE-03B7FC87C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050" y="169863"/>
            <a:ext cx="1022062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tabLst>
                <a:tab pos="714375" algn="l"/>
              </a:tabLst>
            </a:pPr>
            <a:r>
              <a:rPr lang="de-CH" sz="2200" b="1" dirty="0" err="1"/>
              <a:t>Mercato</a:t>
            </a:r>
            <a:r>
              <a:rPr lang="de-CH" sz="2200" b="1" dirty="0"/>
              <a:t> delle </a:t>
            </a:r>
            <a:r>
              <a:rPr lang="de-CH" sz="2200" b="1" dirty="0" err="1"/>
              <a:t>superfici</a:t>
            </a:r>
            <a:r>
              <a:rPr lang="de-CH" sz="2200" b="1" dirty="0"/>
              <a:t> di </a:t>
            </a:r>
            <a:r>
              <a:rPr lang="de-CH" sz="2200" b="1" dirty="0" err="1"/>
              <a:t>vendita</a:t>
            </a:r>
            <a:r>
              <a:rPr lang="de-CH" sz="2200" b="1" dirty="0"/>
              <a:t> : </a:t>
            </a:r>
            <a:r>
              <a:rPr lang="de-CH" sz="2200" b="1" dirty="0" err="1"/>
              <a:t>segmenti</a:t>
            </a:r>
            <a:r>
              <a:rPr lang="de-CH" sz="2200" b="1" dirty="0"/>
              <a:t> di </a:t>
            </a:r>
            <a:r>
              <a:rPr lang="de-CH" sz="2200" b="1" dirty="0" err="1"/>
              <a:t>domanda</a:t>
            </a: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6" name="Objekt 85">
            <a:extLst>
              <a:ext uri="{FF2B5EF4-FFF2-40B4-BE49-F238E27FC236}">
                <a16:creationId xmlns:a16="http://schemas.microsoft.com/office/drawing/2014/main" id="{B107843B-5F28-4017-A5B3-983047D877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394676"/>
              </p:ext>
            </p:extLst>
          </p:nvPr>
        </p:nvGraphicFramePr>
        <p:xfrm>
          <a:off x="421994" y="1792258"/>
          <a:ext cx="4191000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r:id="rId4" imgW="4191008" imgH="1353315" progId="">
                  <p:embed/>
                </p:oleObj>
              </mc:Choice>
              <mc:Fallback>
                <p:oleObj r:id="rId4" imgW="4191008" imgH="1353315" progId="">
                  <p:embed/>
                  <p:pic>
                    <p:nvPicPr>
                      <p:cNvPr id="4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994" y="1792258"/>
                        <a:ext cx="4191000" cy="1352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8" name="Gruppieren 87">
            <a:extLst>
              <a:ext uri="{FF2B5EF4-FFF2-40B4-BE49-F238E27FC236}">
                <a16:creationId xmlns:a16="http://schemas.microsoft.com/office/drawing/2014/main" id="{6B8DCA3D-379E-400B-8C9A-83DC65F2683A}"/>
              </a:ext>
            </a:extLst>
          </p:cNvPr>
          <p:cNvGrpSpPr/>
          <p:nvPr/>
        </p:nvGrpSpPr>
        <p:grpSpPr>
          <a:xfrm>
            <a:off x="20611" y="1540952"/>
            <a:ext cx="3331207" cy="2514054"/>
            <a:chOff x="-92917" y="1540952"/>
            <a:chExt cx="3331207" cy="2514054"/>
          </a:xfrm>
        </p:grpSpPr>
        <p:grpSp>
          <p:nvGrpSpPr>
            <p:cNvPr id="89" name="Gruppieren 88">
              <a:extLst>
                <a:ext uri="{FF2B5EF4-FFF2-40B4-BE49-F238E27FC236}">
                  <a16:creationId xmlns:a16="http://schemas.microsoft.com/office/drawing/2014/main" id="{0A13B274-F61F-47C7-BDE8-AED9785800B1}"/>
                </a:ext>
              </a:extLst>
            </p:cNvPr>
            <p:cNvGrpSpPr/>
            <p:nvPr/>
          </p:nvGrpSpPr>
          <p:grpSpPr>
            <a:xfrm>
              <a:off x="-92917" y="1784009"/>
              <a:ext cx="3331207" cy="2270997"/>
              <a:chOff x="592721" y="2176222"/>
              <a:chExt cx="3331207" cy="2270997"/>
            </a:xfrm>
          </p:grpSpPr>
          <p:grpSp>
            <p:nvGrpSpPr>
              <p:cNvPr id="92" name="Gruppieren 91">
                <a:extLst>
                  <a:ext uri="{FF2B5EF4-FFF2-40B4-BE49-F238E27FC236}">
                    <a16:creationId xmlns:a16="http://schemas.microsoft.com/office/drawing/2014/main" id="{43F6A50F-FB38-4A4C-B7E1-A4E64D658596}"/>
                  </a:ext>
                </a:extLst>
              </p:cNvPr>
              <p:cNvGrpSpPr/>
              <p:nvPr/>
            </p:nvGrpSpPr>
            <p:grpSpPr>
              <a:xfrm>
                <a:off x="592721" y="2176222"/>
                <a:ext cx="3245384" cy="1360474"/>
                <a:chOff x="232681" y="4883131"/>
                <a:chExt cx="3245384" cy="1360474"/>
              </a:xfrm>
            </p:grpSpPr>
            <p:cxnSp>
              <p:nvCxnSpPr>
                <p:cNvPr id="96" name="Gerade Verbindung mit Pfeil 95">
                  <a:extLst>
                    <a:ext uri="{FF2B5EF4-FFF2-40B4-BE49-F238E27FC236}">
                      <a16:creationId xmlns:a16="http://schemas.microsoft.com/office/drawing/2014/main" id="{737134EA-C312-482D-A997-F84A714B8751}"/>
                    </a:ext>
                  </a:extLst>
                </p:cNvPr>
                <p:cNvCxnSpPr/>
                <p:nvPr/>
              </p:nvCxnSpPr>
              <p:spPr>
                <a:xfrm flipV="1">
                  <a:off x="641760" y="4883131"/>
                  <a:ext cx="1346442" cy="1355880"/>
                </a:xfrm>
                <a:prstGeom prst="straightConnector1">
                  <a:avLst/>
                </a:prstGeom>
                <a:ln w="63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Gerade Verbindung mit Pfeil 96">
                  <a:extLst>
                    <a:ext uri="{FF2B5EF4-FFF2-40B4-BE49-F238E27FC236}">
                      <a16:creationId xmlns:a16="http://schemas.microsoft.com/office/drawing/2014/main" id="{A9B521C9-6ACE-4EC7-A531-CCBA0CEA9E66}"/>
                    </a:ext>
                  </a:extLst>
                </p:cNvPr>
                <p:cNvCxnSpPr/>
                <p:nvPr/>
              </p:nvCxnSpPr>
              <p:spPr>
                <a:xfrm rot="10800000" flipH="1" flipV="1">
                  <a:off x="634065" y="6242017"/>
                  <a:ext cx="2844000" cy="1588"/>
                </a:xfrm>
                <a:prstGeom prst="straightConnector1">
                  <a:avLst/>
                </a:prstGeom>
                <a:ln w="63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8" name="Rechteck 97">
                  <a:extLst>
                    <a:ext uri="{FF2B5EF4-FFF2-40B4-BE49-F238E27FC236}">
                      <a16:creationId xmlns:a16="http://schemas.microsoft.com/office/drawing/2014/main" id="{68BA135D-FDA3-451B-BD52-ABDD7F16025D}"/>
                    </a:ext>
                  </a:extLst>
                </p:cNvPr>
                <p:cNvSpPr/>
                <p:nvPr/>
              </p:nvSpPr>
              <p:spPr>
                <a:xfrm rot="18900000">
                  <a:off x="232681" y="5269692"/>
                  <a:ext cx="1485600" cy="3231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de-CH" sz="1500" dirty="0">
                      <a:latin typeface="Arial" pitchFamily="34" charset="0"/>
                      <a:cs typeface="Arial" pitchFamily="34" charset="0"/>
                    </a:rPr>
                    <a:t>Tipo di azienda</a:t>
                  </a:r>
                </a:p>
              </p:txBody>
            </p:sp>
          </p:grpSp>
          <p:sp>
            <p:nvSpPr>
              <p:cNvPr id="93" name="Textfeld 92">
                <a:extLst>
                  <a:ext uri="{FF2B5EF4-FFF2-40B4-BE49-F238E27FC236}">
                    <a16:creationId xmlns:a16="http://schemas.microsoft.com/office/drawing/2014/main" id="{AE722D76-6C67-47CB-9B3F-DDA3EAC60F4A}"/>
                  </a:ext>
                </a:extLst>
              </p:cNvPr>
              <p:cNvSpPr txBox="1"/>
              <p:nvPr/>
            </p:nvSpPr>
            <p:spPr>
              <a:xfrm>
                <a:off x="1471702" y="3893221"/>
                <a:ext cx="1792179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500" dirty="0">
                    <a:latin typeface="Arial" panose="020B0604020202020204" pitchFamily="34" charset="0"/>
                    <a:cs typeface="Arial" panose="020B0604020202020204" pitchFamily="34" charset="0"/>
                  </a:rPr>
                  <a:t>Motivazione del consumo</a:t>
                </a:r>
                <a:endParaRPr lang="de-CH" sz="15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4" name="Textfeld 93">
                <a:extLst>
                  <a:ext uri="{FF2B5EF4-FFF2-40B4-BE49-F238E27FC236}">
                    <a16:creationId xmlns:a16="http://schemas.microsoft.com/office/drawing/2014/main" id="{9947E4C2-578D-4D2C-AFF8-40F4050CB53C}"/>
                  </a:ext>
                </a:extLst>
              </p:cNvPr>
              <p:cNvSpPr txBox="1"/>
              <p:nvPr/>
            </p:nvSpPr>
            <p:spPr>
              <a:xfrm>
                <a:off x="2606961" y="3537346"/>
                <a:ext cx="1316967" cy="3924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it-CH" sz="650" dirty="0">
                    <a:latin typeface="Arial" panose="020B0604020202020204" pitchFamily="34" charset="0"/>
                    <a:cs typeface="Arial" panose="020B0604020202020204" pitchFamily="34" charset="0"/>
                  </a:rPr>
                  <a:t>Shopping</a:t>
                </a:r>
                <a:br>
                  <a:rPr lang="it-CH" sz="65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it-CH" sz="650" dirty="0">
                    <a:latin typeface="Arial" panose="020B0604020202020204" pitchFamily="34" charset="0"/>
                    <a:cs typeface="Arial" panose="020B0604020202020204" pitchFamily="34" charset="0"/>
                  </a:rPr>
                  <a:t>Clienti occasionali</a:t>
                </a:r>
                <a:br>
                  <a:rPr lang="it-CH" sz="65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it-CH" sz="650" dirty="0">
                    <a:latin typeface="Arial" panose="020B0604020202020204" pitchFamily="34" charset="0"/>
                    <a:cs typeface="Arial" panose="020B0604020202020204" pitchFamily="34" charset="0"/>
                  </a:rPr>
                  <a:t>Collegamento degli  acquisti</a:t>
                </a:r>
              </a:p>
            </p:txBody>
          </p:sp>
          <p:sp>
            <p:nvSpPr>
              <p:cNvPr id="95" name="Textfeld 94">
                <a:extLst>
                  <a:ext uri="{FF2B5EF4-FFF2-40B4-BE49-F238E27FC236}">
                    <a16:creationId xmlns:a16="http://schemas.microsoft.com/office/drawing/2014/main" id="{01C9D959-4E63-4851-8EDD-84C071FF1E04}"/>
                  </a:ext>
                </a:extLst>
              </p:cNvPr>
              <p:cNvSpPr txBox="1"/>
              <p:nvPr/>
            </p:nvSpPr>
            <p:spPr>
              <a:xfrm>
                <a:off x="888768" y="3537346"/>
                <a:ext cx="1875527" cy="3924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CH" sz="650" dirty="0">
                    <a:latin typeface="Arial" panose="020B0604020202020204" pitchFamily="34" charset="0"/>
                    <a:cs typeface="Arial" panose="020B0604020202020204" pitchFamily="34" charset="0"/>
                  </a:rPr>
                  <a:t>Acquisto pianificato</a:t>
                </a:r>
                <a:br>
                  <a:rPr lang="it-CH" sz="65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it-CH" sz="650" dirty="0">
                    <a:latin typeface="Arial" panose="020B0604020202020204" pitchFamily="34" charset="0"/>
                    <a:cs typeface="Arial" panose="020B0604020202020204" pitchFamily="34" charset="0"/>
                  </a:rPr>
                  <a:t>Clienti abituali </a:t>
                </a:r>
                <a:br>
                  <a:rPr lang="it-CH" sz="65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it-CH" sz="650" dirty="0">
                    <a:latin typeface="Arial" panose="020B0604020202020204" pitchFamily="34" charset="0"/>
                    <a:cs typeface="Arial" panose="020B0604020202020204" pitchFamily="34" charset="0"/>
                  </a:rPr>
                  <a:t>Acquisto a stazione</a:t>
                </a:r>
              </a:p>
            </p:txBody>
          </p:sp>
        </p:grpSp>
        <p:sp>
          <p:nvSpPr>
            <p:cNvPr id="90" name="Textfeld 89">
              <a:extLst>
                <a:ext uri="{FF2B5EF4-FFF2-40B4-BE49-F238E27FC236}">
                  <a16:creationId xmlns:a16="http://schemas.microsoft.com/office/drawing/2014/main" id="{8C07318F-1B9C-4816-B2F8-1279574F705F}"/>
                </a:ext>
              </a:extLst>
            </p:cNvPr>
            <p:cNvSpPr txBox="1"/>
            <p:nvPr/>
          </p:nvSpPr>
          <p:spPr>
            <a:xfrm rot="18864504">
              <a:off x="433883" y="2047415"/>
              <a:ext cx="1305313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/>
              <a:r>
                <a:rPr lang="de-DE" sz="650" dirty="0">
                  <a:latin typeface="Arial" panose="020B0604020202020204" pitchFamily="34" charset="0"/>
                  <a:cs typeface="Arial" panose="020B0604020202020204" pitchFamily="34" charset="0"/>
                </a:rPr>
                <a:t>Alta disponibilità di spostamento</a:t>
              </a:r>
              <a:endParaRPr lang="de-CH" sz="6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Textfeld 90">
              <a:extLst>
                <a:ext uri="{FF2B5EF4-FFF2-40B4-BE49-F238E27FC236}">
                  <a16:creationId xmlns:a16="http://schemas.microsoft.com/office/drawing/2014/main" id="{C3C6D517-5B85-45E0-AB50-CA156C156BF9}"/>
                </a:ext>
              </a:extLst>
            </p:cNvPr>
            <p:cNvSpPr txBox="1"/>
            <p:nvPr/>
          </p:nvSpPr>
          <p:spPr>
            <a:xfrm rot="18900000">
              <a:off x="-28809" y="2518322"/>
              <a:ext cx="1294843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650" dirty="0">
                  <a:latin typeface="Arial" panose="020B0604020202020204" pitchFamily="34" charset="0"/>
                  <a:cs typeface="Arial" panose="020B0604020202020204" pitchFamily="34" charset="0"/>
                </a:rPr>
                <a:t>Bassa disponibilità di spostamento</a:t>
              </a:r>
              <a:endParaRPr lang="de-CH" sz="6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9" name="Gruppieren 98">
            <a:extLst>
              <a:ext uri="{FF2B5EF4-FFF2-40B4-BE49-F238E27FC236}">
                <a16:creationId xmlns:a16="http://schemas.microsoft.com/office/drawing/2014/main" id="{B04B8547-A76E-4569-8285-23D4297F0E21}"/>
              </a:ext>
            </a:extLst>
          </p:cNvPr>
          <p:cNvGrpSpPr/>
          <p:nvPr/>
        </p:nvGrpSpPr>
        <p:grpSpPr>
          <a:xfrm>
            <a:off x="920318" y="1745123"/>
            <a:ext cx="3187427" cy="1417555"/>
            <a:chOff x="1163627" y="2050646"/>
            <a:chExt cx="3187427" cy="1417555"/>
          </a:xfrm>
        </p:grpSpPr>
        <p:sp>
          <p:nvSpPr>
            <p:cNvPr id="100" name="Textfeld 99">
              <a:extLst>
                <a:ext uri="{FF2B5EF4-FFF2-40B4-BE49-F238E27FC236}">
                  <a16:creationId xmlns:a16="http://schemas.microsoft.com/office/drawing/2014/main" id="{C06EF9B3-9B66-421F-9A75-4E6CAEB55DE1}"/>
                </a:ext>
              </a:extLst>
            </p:cNvPr>
            <p:cNvSpPr txBox="1"/>
            <p:nvPr/>
          </p:nvSpPr>
          <p:spPr>
            <a:xfrm>
              <a:off x="3768445" y="2456185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de-CH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Textfeld 100">
              <a:extLst>
                <a:ext uri="{FF2B5EF4-FFF2-40B4-BE49-F238E27FC236}">
                  <a16:creationId xmlns:a16="http://schemas.microsoft.com/office/drawing/2014/main" id="{6C71ECDA-DC31-4509-8BC4-AAE241C2E9DC}"/>
                </a:ext>
              </a:extLst>
            </p:cNvPr>
            <p:cNvSpPr txBox="1"/>
            <p:nvPr/>
          </p:nvSpPr>
          <p:spPr>
            <a:xfrm>
              <a:off x="4063022" y="2282630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de-CH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Textfeld 101">
              <a:extLst>
                <a:ext uri="{FF2B5EF4-FFF2-40B4-BE49-F238E27FC236}">
                  <a16:creationId xmlns:a16="http://schemas.microsoft.com/office/drawing/2014/main" id="{AC6A0430-EBCC-4C7B-87D2-C05E52347480}"/>
                </a:ext>
              </a:extLst>
            </p:cNvPr>
            <p:cNvSpPr txBox="1"/>
            <p:nvPr/>
          </p:nvSpPr>
          <p:spPr>
            <a:xfrm>
              <a:off x="1562964" y="2625510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de-CH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Textfeld 102">
              <a:extLst>
                <a:ext uri="{FF2B5EF4-FFF2-40B4-BE49-F238E27FC236}">
                  <a16:creationId xmlns:a16="http://schemas.microsoft.com/office/drawing/2014/main" id="{F07AB962-5509-422E-A52A-5354F3BC44DB}"/>
                </a:ext>
              </a:extLst>
            </p:cNvPr>
            <p:cNvSpPr txBox="1"/>
            <p:nvPr/>
          </p:nvSpPr>
          <p:spPr>
            <a:xfrm>
              <a:off x="2631245" y="2453010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de-CH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Textfeld 103">
              <a:extLst>
                <a:ext uri="{FF2B5EF4-FFF2-40B4-BE49-F238E27FC236}">
                  <a16:creationId xmlns:a16="http://schemas.microsoft.com/office/drawing/2014/main" id="{029396FD-F92B-4C38-8BCF-0523C7EED73C}"/>
                </a:ext>
              </a:extLst>
            </p:cNvPr>
            <p:cNvSpPr txBox="1"/>
            <p:nvPr/>
          </p:nvSpPr>
          <p:spPr>
            <a:xfrm>
              <a:off x="3490520" y="2624454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de-CH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Textfeld 104">
              <a:extLst>
                <a:ext uri="{FF2B5EF4-FFF2-40B4-BE49-F238E27FC236}">
                  <a16:creationId xmlns:a16="http://schemas.microsoft.com/office/drawing/2014/main" id="{E8A91F7E-4856-4790-A3EB-4414A8BE89B3}"/>
                </a:ext>
              </a:extLst>
            </p:cNvPr>
            <p:cNvSpPr txBox="1"/>
            <p:nvPr/>
          </p:nvSpPr>
          <p:spPr>
            <a:xfrm>
              <a:off x="1163627" y="3091726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de-CH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Textfeld 105">
              <a:extLst>
                <a:ext uri="{FF2B5EF4-FFF2-40B4-BE49-F238E27FC236}">
                  <a16:creationId xmlns:a16="http://schemas.microsoft.com/office/drawing/2014/main" id="{3A67DB43-7697-42AC-A4A5-3789B0F2069D}"/>
                </a:ext>
              </a:extLst>
            </p:cNvPr>
            <p:cNvSpPr txBox="1"/>
            <p:nvPr/>
          </p:nvSpPr>
          <p:spPr>
            <a:xfrm>
              <a:off x="2487229" y="3098869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de-CH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Textfeld 106">
              <a:extLst>
                <a:ext uri="{FF2B5EF4-FFF2-40B4-BE49-F238E27FC236}">
                  <a16:creationId xmlns:a16="http://schemas.microsoft.com/office/drawing/2014/main" id="{63036B56-548D-499F-884D-BBB95B1B73A0}"/>
                </a:ext>
              </a:extLst>
            </p:cNvPr>
            <p:cNvSpPr txBox="1"/>
            <p:nvPr/>
          </p:nvSpPr>
          <p:spPr>
            <a:xfrm>
              <a:off x="2185702" y="2798419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de-CH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Textfeld 107">
              <a:extLst>
                <a:ext uri="{FF2B5EF4-FFF2-40B4-BE49-F238E27FC236}">
                  <a16:creationId xmlns:a16="http://schemas.microsoft.com/office/drawing/2014/main" id="{FE7BCF38-F581-493C-A2AA-E288BA86AFC9}"/>
                </a:ext>
              </a:extLst>
            </p:cNvPr>
            <p:cNvSpPr txBox="1"/>
            <p:nvPr/>
          </p:nvSpPr>
          <p:spPr>
            <a:xfrm>
              <a:off x="2461895" y="2050646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de-CH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9" name="Textfeld 108">
            <a:extLst>
              <a:ext uri="{FF2B5EF4-FFF2-40B4-BE49-F238E27FC236}">
                <a16:creationId xmlns:a16="http://schemas.microsoft.com/office/drawing/2014/main" id="{454A2197-634F-4A68-8BBB-1DE3B5441335}"/>
              </a:ext>
            </a:extLst>
          </p:cNvPr>
          <p:cNvSpPr txBox="1"/>
          <p:nvPr/>
        </p:nvSpPr>
        <p:spPr>
          <a:xfrm>
            <a:off x="395536" y="4797152"/>
            <a:ext cx="8568952" cy="575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00225" algn="l"/>
                <a:tab pos="3948113" algn="l"/>
              </a:tabLst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1 Venditori di servizi	                4 Negozi specializzati	                  7 Centri dello shopping filializzati </a:t>
            </a:r>
          </a:p>
          <a:p>
            <a:pPr>
              <a:tabLst>
                <a:tab pos="1800225" algn="l"/>
                <a:tab pos="3948113" algn="l"/>
              </a:tabLst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2 Distributori di servizi agli automobilisti    5 Generalisti localizzati 	                  8 Mercati di branca</a:t>
            </a:r>
            <a:endParaRPr lang="de-DE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1800225" algn="l"/>
                <a:tab pos="3948113" algn="l"/>
              </a:tabLst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3 Distributori locali	                6 Centri dello shopping tradizionale 	9 Grandi magazzini </a:t>
            </a:r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Textfeld 109">
            <a:extLst>
              <a:ext uri="{FF2B5EF4-FFF2-40B4-BE49-F238E27FC236}">
                <a16:creationId xmlns:a16="http://schemas.microsoft.com/office/drawing/2014/main" id="{D3B5CFFE-1596-450B-8F2E-52FD013BF3B7}"/>
              </a:ext>
            </a:extLst>
          </p:cNvPr>
          <p:cNvSpPr txBox="1"/>
          <p:nvPr/>
        </p:nvSpPr>
        <p:spPr>
          <a:xfrm>
            <a:off x="442071" y="5487035"/>
            <a:ext cx="67222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00225" algn="l"/>
                <a:tab pos="3948113" algn="l"/>
              </a:tabLst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Fonte: Fahrländer Partner &amp; CSL Immobilien.</a:t>
            </a:r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722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SL1">
            <a:extLst>
              <a:ext uri="{FF2B5EF4-FFF2-40B4-BE49-F238E27FC236}">
                <a16:creationId xmlns:a16="http://schemas.microsoft.com/office/drawing/2014/main" id="{10AB6392-E724-43E3-BA7B-E41CBBC06D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021288"/>
            <a:ext cx="2304000" cy="310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3142CC2F-C876-4549-A8DE-03B7FC87C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050" y="169863"/>
            <a:ext cx="1022062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tabLst>
                <a:tab pos="714375" algn="l"/>
              </a:tabLst>
            </a:pPr>
            <a:r>
              <a:rPr lang="de-CH" sz="2200" b="1" dirty="0" err="1"/>
              <a:t>Mercato</a:t>
            </a:r>
            <a:r>
              <a:rPr lang="de-CH" sz="2200" b="1" dirty="0"/>
              <a:t> delle </a:t>
            </a:r>
            <a:r>
              <a:rPr lang="de-CH" sz="2200" b="1" dirty="0" err="1"/>
              <a:t>superfici</a:t>
            </a:r>
            <a:r>
              <a:rPr lang="de-CH" sz="2200" b="1" dirty="0"/>
              <a:t> di </a:t>
            </a:r>
            <a:r>
              <a:rPr lang="de-CH" sz="2200" b="1" dirty="0" err="1"/>
              <a:t>vendita</a:t>
            </a:r>
            <a:r>
              <a:rPr lang="de-CH" sz="2200" b="1" dirty="0"/>
              <a:t>: </a:t>
            </a:r>
            <a:r>
              <a:rPr lang="de-CH" sz="2200" b="1" dirty="0" err="1"/>
              <a:t>Segmenti</a:t>
            </a:r>
            <a:r>
              <a:rPr lang="de-CH" sz="2200" b="1" dirty="0"/>
              <a:t> di </a:t>
            </a:r>
            <a:r>
              <a:rPr lang="de-CH" sz="2200" b="1" dirty="0" err="1"/>
              <a:t>domanda</a:t>
            </a: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6B3EE60D-286C-40D5-AAB5-6CDA26D01303}"/>
              </a:ext>
            </a:extLst>
          </p:cNvPr>
          <p:cNvSpPr txBox="1"/>
          <p:nvPr/>
        </p:nvSpPr>
        <p:spPr>
          <a:xfrm>
            <a:off x="442071" y="5487035"/>
            <a:ext cx="67222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00225" algn="l"/>
                <a:tab pos="3948113" algn="l"/>
              </a:tabLst>
            </a:pPr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Fonte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: Fahrländer Partner &amp; CSL Immobilien.</a:t>
            </a:r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4" name="Gruppieren 73">
            <a:extLst>
              <a:ext uri="{FF2B5EF4-FFF2-40B4-BE49-F238E27FC236}">
                <a16:creationId xmlns:a16="http://schemas.microsoft.com/office/drawing/2014/main" id="{1110AE2D-1959-4B62-8AEA-A846CF71331F}"/>
              </a:ext>
            </a:extLst>
          </p:cNvPr>
          <p:cNvGrpSpPr/>
          <p:nvPr/>
        </p:nvGrpSpPr>
        <p:grpSpPr>
          <a:xfrm>
            <a:off x="921840" y="1745123"/>
            <a:ext cx="3187427" cy="1417555"/>
            <a:chOff x="1163627" y="2050646"/>
            <a:chExt cx="3187427" cy="1417555"/>
          </a:xfrm>
        </p:grpSpPr>
        <p:sp>
          <p:nvSpPr>
            <p:cNvPr id="75" name="Textfeld 74">
              <a:extLst>
                <a:ext uri="{FF2B5EF4-FFF2-40B4-BE49-F238E27FC236}">
                  <a16:creationId xmlns:a16="http://schemas.microsoft.com/office/drawing/2014/main" id="{EAE54E32-D7F2-4898-BB30-0FEA3145F848}"/>
                </a:ext>
              </a:extLst>
            </p:cNvPr>
            <p:cNvSpPr txBox="1"/>
            <p:nvPr/>
          </p:nvSpPr>
          <p:spPr>
            <a:xfrm>
              <a:off x="3768445" y="2456185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de-CH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Textfeld 75">
              <a:extLst>
                <a:ext uri="{FF2B5EF4-FFF2-40B4-BE49-F238E27FC236}">
                  <a16:creationId xmlns:a16="http://schemas.microsoft.com/office/drawing/2014/main" id="{95533694-67D7-4ECC-AB4B-67BB3A806B81}"/>
                </a:ext>
              </a:extLst>
            </p:cNvPr>
            <p:cNvSpPr txBox="1"/>
            <p:nvPr/>
          </p:nvSpPr>
          <p:spPr>
            <a:xfrm>
              <a:off x="4063022" y="2282630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de-CH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Textfeld 76">
              <a:extLst>
                <a:ext uri="{FF2B5EF4-FFF2-40B4-BE49-F238E27FC236}">
                  <a16:creationId xmlns:a16="http://schemas.microsoft.com/office/drawing/2014/main" id="{19F93D0D-6FC2-4FE3-B66A-F15199A76719}"/>
                </a:ext>
              </a:extLst>
            </p:cNvPr>
            <p:cNvSpPr txBox="1"/>
            <p:nvPr/>
          </p:nvSpPr>
          <p:spPr>
            <a:xfrm>
              <a:off x="1562964" y="2625510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de-CH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Textfeld 77">
              <a:extLst>
                <a:ext uri="{FF2B5EF4-FFF2-40B4-BE49-F238E27FC236}">
                  <a16:creationId xmlns:a16="http://schemas.microsoft.com/office/drawing/2014/main" id="{E268D555-5492-4080-ADC6-6A42E6957ABE}"/>
                </a:ext>
              </a:extLst>
            </p:cNvPr>
            <p:cNvSpPr txBox="1"/>
            <p:nvPr/>
          </p:nvSpPr>
          <p:spPr>
            <a:xfrm>
              <a:off x="2631245" y="2453010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de-CH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Textfeld 78">
              <a:extLst>
                <a:ext uri="{FF2B5EF4-FFF2-40B4-BE49-F238E27FC236}">
                  <a16:creationId xmlns:a16="http://schemas.microsoft.com/office/drawing/2014/main" id="{E0DA2F86-FA60-4CA6-9E5F-1D7D8CEEA88F}"/>
                </a:ext>
              </a:extLst>
            </p:cNvPr>
            <p:cNvSpPr txBox="1"/>
            <p:nvPr/>
          </p:nvSpPr>
          <p:spPr>
            <a:xfrm>
              <a:off x="3490520" y="2624454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de-CH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Textfeld 79">
              <a:extLst>
                <a:ext uri="{FF2B5EF4-FFF2-40B4-BE49-F238E27FC236}">
                  <a16:creationId xmlns:a16="http://schemas.microsoft.com/office/drawing/2014/main" id="{4F6CF14E-C1C9-419C-A688-9F91A81A219A}"/>
                </a:ext>
              </a:extLst>
            </p:cNvPr>
            <p:cNvSpPr txBox="1"/>
            <p:nvPr/>
          </p:nvSpPr>
          <p:spPr>
            <a:xfrm>
              <a:off x="1163627" y="3091726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de-CH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Textfeld 80">
              <a:extLst>
                <a:ext uri="{FF2B5EF4-FFF2-40B4-BE49-F238E27FC236}">
                  <a16:creationId xmlns:a16="http://schemas.microsoft.com/office/drawing/2014/main" id="{A67DF45B-5696-4D96-A295-8DA3659A6436}"/>
                </a:ext>
              </a:extLst>
            </p:cNvPr>
            <p:cNvSpPr txBox="1"/>
            <p:nvPr/>
          </p:nvSpPr>
          <p:spPr>
            <a:xfrm>
              <a:off x="2487229" y="3098869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de-CH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Textfeld 81">
              <a:extLst>
                <a:ext uri="{FF2B5EF4-FFF2-40B4-BE49-F238E27FC236}">
                  <a16:creationId xmlns:a16="http://schemas.microsoft.com/office/drawing/2014/main" id="{AB7D65AD-A64A-4804-8614-395BCCC1148C}"/>
                </a:ext>
              </a:extLst>
            </p:cNvPr>
            <p:cNvSpPr txBox="1"/>
            <p:nvPr/>
          </p:nvSpPr>
          <p:spPr>
            <a:xfrm>
              <a:off x="2185702" y="2812832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de-CH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Textfeld 82">
              <a:extLst>
                <a:ext uri="{FF2B5EF4-FFF2-40B4-BE49-F238E27FC236}">
                  <a16:creationId xmlns:a16="http://schemas.microsoft.com/office/drawing/2014/main" id="{968652F6-0562-4400-838B-EE4D8AD7F6F9}"/>
                </a:ext>
              </a:extLst>
            </p:cNvPr>
            <p:cNvSpPr txBox="1"/>
            <p:nvPr/>
          </p:nvSpPr>
          <p:spPr>
            <a:xfrm>
              <a:off x="2461895" y="2050646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de-CH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5" name="Gruppieren 94">
            <a:extLst>
              <a:ext uri="{FF2B5EF4-FFF2-40B4-BE49-F238E27FC236}">
                <a16:creationId xmlns:a16="http://schemas.microsoft.com/office/drawing/2014/main" id="{FE3C3EBA-5186-4763-81FE-009081653F62}"/>
              </a:ext>
            </a:extLst>
          </p:cNvPr>
          <p:cNvGrpSpPr/>
          <p:nvPr/>
        </p:nvGrpSpPr>
        <p:grpSpPr>
          <a:xfrm>
            <a:off x="1074240" y="1897523"/>
            <a:ext cx="3187427" cy="1417555"/>
            <a:chOff x="1163627" y="2050646"/>
            <a:chExt cx="3187427" cy="1417555"/>
          </a:xfrm>
        </p:grpSpPr>
        <p:sp>
          <p:nvSpPr>
            <p:cNvPr id="96" name="Textfeld 95">
              <a:extLst>
                <a:ext uri="{FF2B5EF4-FFF2-40B4-BE49-F238E27FC236}">
                  <a16:creationId xmlns:a16="http://schemas.microsoft.com/office/drawing/2014/main" id="{E0A649E8-33B0-40F7-AF8E-A2C4A1BEECCE}"/>
                </a:ext>
              </a:extLst>
            </p:cNvPr>
            <p:cNvSpPr txBox="1"/>
            <p:nvPr/>
          </p:nvSpPr>
          <p:spPr>
            <a:xfrm>
              <a:off x="3768445" y="2456185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de-CH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Textfeld 96">
              <a:extLst>
                <a:ext uri="{FF2B5EF4-FFF2-40B4-BE49-F238E27FC236}">
                  <a16:creationId xmlns:a16="http://schemas.microsoft.com/office/drawing/2014/main" id="{B2733AD0-ACE6-4472-A32F-5A71A39F26BE}"/>
                </a:ext>
              </a:extLst>
            </p:cNvPr>
            <p:cNvSpPr txBox="1"/>
            <p:nvPr/>
          </p:nvSpPr>
          <p:spPr>
            <a:xfrm>
              <a:off x="4063022" y="2282630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de-CH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Textfeld 97">
              <a:extLst>
                <a:ext uri="{FF2B5EF4-FFF2-40B4-BE49-F238E27FC236}">
                  <a16:creationId xmlns:a16="http://schemas.microsoft.com/office/drawing/2014/main" id="{19437515-14A3-4815-9A24-B8791F63821B}"/>
                </a:ext>
              </a:extLst>
            </p:cNvPr>
            <p:cNvSpPr txBox="1"/>
            <p:nvPr/>
          </p:nvSpPr>
          <p:spPr>
            <a:xfrm>
              <a:off x="1562964" y="2625510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de-CH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Textfeld 98">
              <a:extLst>
                <a:ext uri="{FF2B5EF4-FFF2-40B4-BE49-F238E27FC236}">
                  <a16:creationId xmlns:a16="http://schemas.microsoft.com/office/drawing/2014/main" id="{9E761544-D5E2-4916-B8F9-D145194ECDCE}"/>
                </a:ext>
              </a:extLst>
            </p:cNvPr>
            <p:cNvSpPr txBox="1"/>
            <p:nvPr/>
          </p:nvSpPr>
          <p:spPr>
            <a:xfrm>
              <a:off x="2631245" y="2453010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de-CH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Textfeld 99">
              <a:extLst>
                <a:ext uri="{FF2B5EF4-FFF2-40B4-BE49-F238E27FC236}">
                  <a16:creationId xmlns:a16="http://schemas.microsoft.com/office/drawing/2014/main" id="{C17E7449-CD06-4E80-B32A-59A906778B05}"/>
                </a:ext>
              </a:extLst>
            </p:cNvPr>
            <p:cNvSpPr txBox="1"/>
            <p:nvPr/>
          </p:nvSpPr>
          <p:spPr>
            <a:xfrm>
              <a:off x="3490520" y="2624454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de-CH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Textfeld 100">
              <a:extLst>
                <a:ext uri="{FF2B5EF4-FFF2-40B4-BE49-F238E27FC236}">
                  <a16:creationId xmlns:a16="http://schemas.microsoft.com/office/drawing/2014/main" id="{59E82D31-A51F-4F8B-B68A-A858A91343FF}"/>
                </a:ext>
              </a:extLst>
            </p:cNvPr>
            <p:cNvSpPr txBox="1"/>
            <p:nvPr/>
          </p:nvSpPr>
          <p:spPr>
            <a:xfrm>
              <a:off x="1163627" y="3091726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de-CH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Textfeld 101">
              <a:extLst>
                <a:ext uri="{FF2B5EF4-FFF2-40B4-BE49-F238E27FC236}">
                  <a16:creationId xmlns:a16="http://schemas.microsoft.com/office/drawing/2014/main" id="{E77CD242-948A-4046-A745-CBD5BB885ADD}"/>
                </a:ext>
              </a:extLst>
            </p:cNvPr>
            <p:cNvSpPr txBox="1"/>
            <p:nvPr/>
          </p:nvSpPr>
          <p:spPr>
            <a:xfrm>
              <a:off x="2487229" y="3098869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de-CH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Textfeld 102">
              <a:extLst>
                <a:ext uri="{FF2B5EF4-FFF2-40B4-BE49-F238E27FC236}">
                  <a16:creationId xmlns:a16="http://schemas.microsoft.com/office/drawing/2014/main" id="{EF62775F-0812-4344-8BD4-81DD27815AFE}"/>
                </a:ext>
              </a:extLst>
            </p:cNvPr>
            <p:cNvSpPr txBox="1"/>
            <p:nvPr/>
          </p:nvSpPr>
          <p:spPr>
            <a:xfrm>
              <a:off x="2185702" y="2812832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de-CH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Textfeld 103">
              <a:extLst>
                <a:ext uri="{FF2B5EF4-FFF2-40B4-BE49-F238E27FC236}">
                  <a16:creationId xmlns:a16="http://schemas.microsoft.com/office/drawing/2014/main" id="{5323F28C-5F34-496B-9525-6240A3645568}"/>
                </a:ext>
              </a:extLst>
            </p:cNvPr>
            <p:cNvSpPr txBox="1"/>
            <p:nvPr/>
          </p:nvSpPr>
          <p:spPr>
            <a:xfrm>
              <a:off x="2461895" y="2050646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de-CH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116" name="Objekt 115">
            <a:extLst>
              <a:ext uri="{FF2B5EF4-FFF2-40B4-BE49-F238E27FC236}">
                <a16:creationId xmlns:a16="http://schemas.microsoft.com/office/drawing/2014/main" id="{0FE1A9E0-300F-4569-876C-D7194DAC54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868868"/>
              </p:ext>
            </p:extLst>
          </p:nvPr>
        </p:nvGraphicFramePr>
        <p:xfrm>
          <a:off x="421326" y="1792435"/>
          <a:ext cx="4187825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r:id="rId4" imgW="4187960" imgH="1353315" progId="">
                  <p:embed/>
                </p:oleObj>
              </mc:Choice>
              <mc:Fallback>
                <p:oleObj r:id="rId4" imgW="4187960" imgH="1353315" progId="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326" y="1792435"/>
                        <a:ext cx="4187825" cy="1352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7" name="Gruppieren 116">
            <a:extLst>
              <a:ext uri="{FF2B5EF4-FFF2-40B4-BE49-F238E27FC236}">
                <a16:creationId xmlns:a16="http://schemas.microsoft.com/office/drawing/2014/main" id="{D237C580-A3F3-49EF-918D-917D386FF68B}"/>
              </a:ext>
            </a:extLst>
          </p:cNvPr>
          <p:cNvGrpSpPr/>
          <p:nvPr/>
        </p:nvGrpSpPr>
        <p:grpSpPr>
          <a:xfrm>
            <a:off x="52045" y="1493003"/>
            <a:ext cx="3299269" cy="2543932"/>
            <a:chOff x="-60979" y="1493003"/>
            <a:chExt cx="3299269" cy="2543932"/>
          </a:xfrm>
        </p:grpSpPr>
        <p:grpSp>
          <p:nvGrpSpPr>
            <p:cNvPr id="118" name="Gruppieren 117">
              <a:extLst>
                <a:ext uri="{FF2B5EF4-FFF2-40B4-BE49-F238E27FC236}">
                  <a16:creationId xmlns:a16="http://schemas.microsoft.com/office/drawing/2014/main" id="{9D8D1F5C-B309-4314-A2C8-E6DCAC35AB40}"/>
                </a:ext>
              </a:extLst>
            </p:cNvPr>
            <p:cNvGrpSpPr/>
            <p:nvPr/>
          </p:nvGrpSpPr>
          <p:grpSpPr>
            <a:xfrm>
              <a:off x="-34530" y="1784009"/>
              <a:ext cx="3272820" cy="2252926"/>
              <a:chOff x="651108" y="2176222"/>
              <a:chExt cx="3272820" cy="2252926"/>
            </a:xfrm>
          </p:grpSpPr>
          <p:grpSp>
            <p:nvGrpSpPr>
              <p:cNvPr id="121" name="Gruppieren 120">
                <a:extLst>
                  <a:ext uri="{FF2B5EF4-FFF2-40B4-BE49-F238E27FC236}">
                    <a16:creationId xmlns:a16="http://schemas.microsoft.com/office/drawing/2014/main" id="{542B6104-1EB4-4642-86AD-854B5BB4EB7E}"/>
                  </a:ext>
                </a:extLst>
              </p:cNvPr>
              <p:cNvGrpSpPr/>
              <p:nvPr/>
            </p:nvGrpSpPr>
            <p:grpSpPr>
              <a:xfrm>
                <a:off x="651108" y="2176222"/>
                <a:ext cx="3186997" cy="1360474"/>
                <a:chOff x="291068" y="4883131"/>
                <a:chExt cx="3186997" cy="1360474"/>
              </a:xfrm>
            </p:grpSpPr>
            <p:cxnSp>
              <p:nvCxnSpPr>
                <p:cNvPr id="125" name="Gerade Verbindung mit Pfeil 124">
                  <a:extLst>
                    <a:ext uri="{FF2B5EF4-FFF2-40B4-BE49-F238E27FC236}">
                      <a16:creationId xmlns:a16="http://schemas.microsoft.com/office/drawing/2014/main" id="{E98A6B8D-5FD9-4F36-8A77-E4EB0B48B36C}"/>
                    </a:ext>
                  </a:extLst>
                </p:cNvPr>
                <p:cNvCxnSpPr/>
                <p:nvPr/>
              </p:nvCxnSpPr>
              <p:spPr>
                <a:xfrm flipV="1">
                  <a:off x="641760" y="4883131"/>
                  <a:ext cx="1346442" cy="1355880"/>
                </a:xfrm>
                <a:prstGeom prst="straightConnector1">
                  <a:avLst/>
                </a:prstGeom>
                <a:ln w="63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Gerade Verbindung mit Pfeil 125">
                  <a:extLst>
                    <a:ext uri="{FF2B5EF4-FFF2-40B4-BE49-F238E27FC236}">
                      <a16:creationId xmlns:a16="http://schemas.microsoft.com/office/drawing/2014/main" id="{166F6461-4DFB-4E4B-AAC0-9AC0A15166F3}"/>
                    </a:ext>
                  </a:extLst>
                </p:cNvPr>
                <p:cNvCxnSpPr/>
                <p:nvPr/>
              </p:nvCxnSpPr>
              <p:spPr>
                <a:xfrm rot="10800000" flipH="1" flipV="1">
                  <a:off x="634065" y="6242017"/>
                  <a:ext cx="2844000" cy="1588"/>
                </a:xfrm>
                <a:prstGeom prst="straightConnector1">
                  <a:avLst/>
                </a:prstGeom>
                <a:ln w="63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7" name="Rechteck 126">
                  <a:extLst>
                    <a:ext uri="{FF2B5EF4-FFF2-40B4-BE49-F238E27FC236}">
                      <a16:creationId xmlns:a16="http://schemas.microsoft.com/office/drawing/2014/main" id="{5D1311EB-C6E6-47E8-AA74-F7BD420CB101}"/>
                    </a:ext>
                  </a:extLst>
                </p:cNvPr>
                <p:cNvSpPr/>
                <p:nvPr/>
              </p:nvSpPr>
              <p:spPr>
                <a:xfrm rot="18900000">
                  <a:off x="291068" y="5174686"/>
                  <a:ext cx="1485600" cy="3231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de-CH" sz="1500" dirty="0">
                      <a:latin typeface="Arial" pitchFamily="34" charset="0"/>
                      <a:cs typeface="Arial" pitchFamily="34" charset="0"/>
                    </a:rPr>
                    <a:t>Tipo di azienda</a:t>
                  </a:r>
                </a:p>
              </p:txBody>
            </p:sp>
          </p:grpSp>
          <p:sp>
            <p:nvSpPr>
              <p:cNvPr id="122" name="Textfeld 121">
                <a:extLst>
                  <a:ext uri="{FF2B5EF4-FFF2-40B4-BE49-F238E27FC236}">
                    <a16:creationId xmlns:a16="http://schemas.microsoft.com/office/drawing/2014/main" id="{E0E53688-A6A6-4F87-83D0-DB5C92616F43}"/>
                  </a:ext>
                </a:extLst>
              </p:cNvPr>
              <p:cNvSpPr txBox="1"/>
              <p:nvPr/>
            </p:nvSpPr>
            <p:spPr>
              <a:xfrm>
                <a:off x="1520015" y="3875150"/>
                <a:ext cx="1792179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500" dirty="0">
                    <a:latin typeface="Arial" panose="020B0604020202020204" pitchFamily="34" charset="0"/>
                    <a:cs typeface="Arial" panose="020B0604020202020204" pitchFamily="34" charset="0"/>
                  </a:rPr>
                  <a:t>Motivazione del consumo</a:t>
                </a:r>
                <a:endParaRPr lang="de-CH" sz="15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3" name="Textfeld 122">
                <a:extLst>
                  <a:ext uri="{FF2B5EF4-FFF2-40B4-BE49-F238E27FC236}">
                    <a16:creationId xmlns:a16="http://schemas.microsoft.com/office/drawing/2014/main" id="{BB59D480-161D-45E7-AE07-177D3B44C8A7}"/>
                  </a:ext>
                </a:extLst>
              </p:cNvPr>
              <p:cNvSpPr txBox="1"/>
              <p:nvPr/>
            </p:nvSpPr>
            <p:spPr>
              <a:xfrm>
                <a:off x="2606961" y="3537346"/>
                <a:ext cx="1316967" cy="3924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it-CH" sz="650" dirty="0">
                    <a:latin typeface="Arial" panose="020B0604020202020204" pitchFamily="34" charset="0"/>
                    <a:cs typeface="Arial" panose="020B0604020202020204" pitchFamily="34" charset="0"/>
                  </a:rPr>
                  <a:t>Shopping</a:t>
                </a:r>
                <a:br>
                  <a:rPr lang="it-CH" sz="65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it-CH" sz="650" dirty="0">
                    <a:latin typeface="Arial" panose="020B0604020202020204" pitchFamily="34" charset="0"/>
                    <a:cs typeface="Arial" panose="020B0604020202020204" pitchFamily="34" charset="0"/>
                  </a:rPr>
                  <a:t>Clienti occasionali</a:t>
                </a:r>
                <a:br>
                  <a:rPr lang="it-CH" sz="65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it-CH" sz="650" dirty="0">
                    <a:latin typeface="Arial" panose="020B0604020202020204" pitchFamily="34" charset="0"/>
                    <a:cs typeface="Arial" panose="020B0604020202020204" pitchFamily="34" charset="0"/>
                  </a:rPr>
                  <a:t>Collegamento degli  acquisti</a:t>
                </a:r>
              </a:p>
            </p:txBody>
          </p:sp>
          <p:sp>
            <p:nvSpPr>
              <p:cNvPr id="124" name="Textfeld 123">
                <a:extLst>
                  <a:ext uri="{FF2B5EF4-FFF2-40B4-BE49-F238E27FC236}">
                    <a16:creationId xmlns:a16="http://schemas.microsoft.com/office/drawing/2014/main" id="{26F188A0-42E6-4AAE-BA24-FDB4297C37A2}"/>
                  </a:ext>
                </a:extLst>
              </p:cNvPr>
              <p:cNvSpPr txBox="1"/>
              <p:nvPr/>
            </p:nvSpPr>
            <p:spPr>
              <a:xfrm>
                <a:off x="888768" y="3537346"/>
                <a:ext cx="1875527" cy="3924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CH" sz="650" dirty="0">
                    <a:latin typeface="Arial" panose="020B0604020202020204" pitchFamily="34" charset="0"/>
                    <a:cs typeface="Arial" panose="020B0604020202020204" pitchFamily="34" charset="0"/>
                  </a:rPr>
                  <a:t>Acquisto pianificato</a:t>
                </a:r>
                <a:br>
                  <a:rPr lang="it-CH" sz="65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it-CH" sz="650" dirty="0">
                    <a:latin typeface="Arial" panose="020B0604020202020204" pitchFamily="34" charset="0"/>
                    <a:cs typeface="Arial" panose="020B0604020202020204" pitchFamily="34" charset="0"/>
                  </a:rPr>
                  <a:t>Clienti abituali </a:t>
                </a:r>
                <a:br>
                  <a:rPr lang="it-CH" sz="65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it-CH" sz="650" dirty="0">
                    <a:latin typeface="Arial" panose="020B0604020202020204" pitchFamily="34" charset="0"/>
                    <a:cs typeface="Arial" panose="020B0604020202020204" pitchFamily="34" charset="0"/>
                  </a:rPr>
                  <a:t>Acquisto a stazione</a:t>
                </a:r>
              </a:p>
            </p:txBody>
          </p:sp>
        </p:grpSp>
        <p:sp>
          <p:nvSpPr>
            <p:cNvPr id="119" name="Textfeld 118">
              <a:extLst>
                <a:ext uri="{FF2B5EF4-FFF2-40B4-BE49-F238E27FC236}">
                  <a16:creationId xmlns:a16="http://schemas.microsoft.com/office/drawing/2014/main" id="{66F7C8CD-6F04-4164-B8D5-58CABD7F84C6}"/>
                </a:ext>
              </a:extLst>
            </p:cNvPr>
            <p:cNvSpPr txBox="1"/>
            <p:nvPr/>
          </p:nvSpPr>
          <p:spPr>
            <a:xfrm rot="18864504">
              <a:off x="486197" y="1994000"/>
              <a:ext cx="1294381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/>
              <a:r>
                <a:rPr lang="de-DE" sz="650" dirty="0">
                  <a:latin typeface="Arial" panose="020B0604020202020204" pitchFamily="34" charset="0"/>
                  <a:cs typeface="Arial" panose="020B0604020202020204" pitchFamily="34" charset="0"/>
                </a:rPr>
                <a:t>Alta disponibilità di spostamento</a:t>
              </a:r>
              <a:endParaRPr lang="de-CH" sz="6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07C0A950-BF47-46E8-BC15-7410076A71F7}"/>
                </a:ext>
              </a:extLst>
            </p:cNvPr>
            <p:cNvSpPr txBox="1"/>
            <p:nvPr/>
          </p:nvSpPr>
          <p:spPr>
            <a:xfrm rot="18900000">
              <a:off x="-60979" y="2479174"/>
              <a:ext cx="1337224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650" dirty="0">
                  <a:latin typeface="Arial" panose="020B0604020202020204" pitchFamily="34" charset="0"/>
                  <a:cs typeface="Arial" panose="020B0604020202020204" pitchFamily="34" charset="0"/>
                </a:rPr>
                <a:t>Bassa disponibilità di spostamento</a:t>
              </a:r>
              <a:endParaRPr lang="de-CH" sz="6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0" name="Gruppieren 159">
            <a:extLst>
              <a:ext uri="{FF2B5EF4-FFF2-40B4-BE49-F238E27FC236}">
                <a16:creationId xmlns:a16="http://schemas.microsoft.com/office/drawing/2014/main" id="{B22F18AC-0596-4EFB-8932-A0C7A184EFF0}"/>
              </a:ext>
            </a:extLst>
          </p:cNvPr>
          <p:cNvGrpSpPr/>
          <p:nvPr/>
        </p:nvGrpSpPr>
        <p:grpSpPr>
          <a:xfrm>
            <a:off x="987356" y="1748543"/>
            <a:ext cx="3187427" cy="1417555"/>
            <a:chOff x="1163627" y="2050646"/>
            <a:chExt cx="3187427" cy="1417555"/>
          </a:xfrm>
        </p:grpSpPr>
        <p:sp>
          <p:nvSpPr>
            <p:cNvPr id="161" name="Textfeld 160">
              <a:extLst>
                <a:ext uri="{FF2B5EF4-FFF2-40B4-BE49-F238E27FC236}">
                  <a16:creationId xmlns:a16="http://schemas.microsoft.com/office/drawing/2014/main" id="{698541E2-CA4C-4B66-AE27-3BE9BF860519}"/>
                </a:ext>
              </a:extLst>
            </p:cNvPr>
            <p:cNvSpPr txBox="1"/>
            <p:nvPr/>
          </p:nvSpPr>
          <p:spPr>
            <a:xfrm>
              <a:off x="3768445" y="2456185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de-CH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2" name="Textfeld 161">
              <a:extLst>
                <a:ext uri="{FF2B5EF4-FFF2-40B4-BE49-F238E27FC236}">
                  <a16:creationId xmlns:a16="http://schemas.microsoft.com/office/drawing/2014/main" id="{C4738184-6442-412B-8055-5E90C96D5053}"/>
                </a:ext>
              </a:extLst>
            </p:cNvPr>
            <p:cNvSpPr txBox="1"/>
            <p:nvPr/>
          </p:nvSpPr>
          <p:spPr>
            <a:xfrm>
              <a:off x="4063022" y="2282630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de-CH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3" name="Textfeld 162">
              <a:extLst>
                <a:ext uri="{FF2B5EF4-FFF2-40B4-BE49-F238E27FC236}">
                  <a16:creationId xmlns:a16="http://schemas.microsoft.com/office/drawing/2014/main" id="{46C73335-F465-480B-A7B7-0A2C44301E80}"/>
                </a:ext>
              </a:extLst>
            </p:cNvPr>
            <p:cNvSpPr txBox="1"/>
            <p:nvPr/>
          </p:nvSpPr>
          <p:spPr>
            <a:xfrm>
              <a:off x="1562964" y="2625510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de-CH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4" name="Textfeld 163">
              <a:extLst>
                <a:ext uri="{FF2B5EF4-FFF2-40B4-BE49-F238E27FC236}">
                  <a16:creationId xmlns:a16="http://schemas.microsoft.com/office/drawing/2014/main" id="{EC3500CB-B58B-4C72-8C8C-CEC1738D14D9}"/>
                </a:ext>
              </a:extLst>
            </p:cNvPr>
            <p:cNvSpPr txBox="1"/>
            <p:nvPr/>
          </p:nvSpPr>
          <p:spPr>
            <a:xfrm>
              <a:off x="2631245" y="2453010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de-CH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5" name="Textfeld 164">
              <a:extLst>
                <a:ext uri="{FF2B5EF4-FFF2-40B4-BE49-F238E27FC236}">
                  <a16:creationId xmlns:a16="http://schemas.microsoft.com/office/drawing/2014/main" id="{EADBF297-FF22-494C-86FD-DD9D2DE87A82}"/>
                </a:ext>
              </a:extLst>
            </p:cNvPr>
            <p:cNvSpPr txBox="1"/>
            <p:nvPr/>
          </p:nvSpPr>
          <p:spPr>
            <a:xfrm>
              <a:off x="3490520" y="2624454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de-CH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6" name="Textfeld 165">
              <a:extLst>
                <a:ext uri="{FF2B5EF4-FFF2-40B4-BE49-F238E27FC236}">
                  <a16:creationId xmlns:a16="http://schemas.microsoft.com/office/drawing/2014/main" id="{9F70018D-2DF4-4A1E-A8C6-2D304654F9AB}"/>
                </a:ext>
              </a:extLst>
            </p:cNvPr>
            <p:cNvSpPr txBox="1"/>
            <p:nvPr/>
          </p:nvSpPr>
          <p:spPr>
            <a:xfrm>
              <a:off x="1163627" y="3091726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de-CH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7" name="Textfeld 166">
              <a:extLst>
                <a:ext uri="{FF2B5EF4-FFF2-40B4-BE49-F238E27FC236}">
                  <a16:creationId xmlns:a16="http://schemas.microsoft.com/office/drawing/2014/main" id="{0316D8C5-34FA-407D-9C74-12A708A76297}"/>
                </a:ext>
              </a:extLst>
            </p:cNvPr>
            <p:cNvSpPr txBox="1"/>
            <p:nvPr/>
          </p:nvSpPr>
          <p:spPr>
            <a:xfrm>
              <a:off x="2487229" y="3098869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de-CH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8" name="Textfeld 167">
              <a:extLst>
                <a:ext uri="{FF2B5EF4-FFF2-40B4-BE49-F238E27FC236}">
                  <a16:creationId xmlns:a16="http://schemas.microsoft.com/office/drawing/2014/main" id="{2B748604-227D-4EEC-8AED-44FEF6790B23}"/>
                </a:ext>
              </a:extLst>
            </p:cNvPr>
            <p:cNvSpPr txBox="1"/>
            <p:nvPr/>
          </p:nvSpPr>
          <p:spPr>
            <a:xfrm>
              <a:off x="2185702" y="2812832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de-CH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9" name="Textfeld 168">
              <a:extLst>
                <a:ext uri="{FF2B5EF4-FFF2-40B4-BE49-F238E27FC236}">
                  <a16:creationId xmlns:a16="http://schemas.microsoft.com/office/drawing/2014/main" id="{034A0BBA-E2E3-4377-ACE5-49B98FFD30F2}"/>
                </a:ext>
              </a:extLst>
            </p:cNvPr>
            <p:cNvSpPr txBox="1"/>
            <p:nvPr/>
          </p:nvSpPr>
          <p:spPr>
            <a:xfrm>
              <a:off x="2461895" y="2050646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de-CH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70" name="Textfeld 169">
            <a:extLst>
              <a:ext uri="{FF2B5EF4-FFF2-40B4-BE49-F238E27FC236}">
                <a16:creationId xmlns:a16="http://schemas.microsoft.com/office/drawing/2014/main" id="{5991D4FE-0902-4F5D-B8A5-501AF81395F0}"/>
              </a:ext>
            </a:extLst>
          </p:cNvPr>
          <p:cNvSpPr txBox="1"/>
          <p:nvPr/>
        </p:nvSpPr>
        <p:spPr>
          <a:xfrm>
            <a:off x="23718" y="4076443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00225" algn="l"/>
                <a:tab pos="3948113" algn="l"/>
              </a:tabLst>
            </a:pP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1 Venditori di servizi	                4 Negozi specializzati	                  7 Centri dello shopping filializzati </a:t>
            </a:r>
          </a:p>
          <a:p>
            <a:pPr>
              <a:tabLst>
                <a:tab pos="1800225" algn="l"/>
                <a:tab pos="3948113" algn="l"/>
              </a:tabLst>
            </a:pP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2 Distributori di servizi agli automobilisti                 5 Generalisti localizzati 	                  8 Mercati di branca</a:t>
            </a:r>
            <a:endParaRPr lang="de-DE" sz="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1800225" algn="l"/>
                <a:tab pos="3948113" algn="l"/>
              </a:tabLst>
            </a:pP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3 Distributori locali	                6 Centri dello shopping tradizionale 	                  9 Grandi magazzini </a:t>
            </a:r>
            <a:endParaRPr lang="de-CH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350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SL1">
            <a:extLst>
              <a:ext uri="{FF2B5EF4-FFF2-40B4-BE49-F238E27FC236}">
                <a16:creationId xmlns:a16="http://schemas.microsoft.com/office/drawing/2014/main" id="{EBE726B5-E66A-475C-9C12-1D36734419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021288"/>
            <a:ext cx="2304000" cy="310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Textfeld 42">
            <a:extLst>
              <a:ext uri="{FF2B5EF4-FFF2-40B4-BE49-F238E27FC236}">
                <a16:creationId xmlns:a16="http://schemas.microsoft.com/office/drawing/2014/main" id="{E2F17034-1636-49FF-8AA0-DFF83970B443}"/>
              </a:ext>
            </a:extLst>
          </p:cNvPr>
          <p:cNvSpPr txBox="1"/>
          <p:nvPr/>
        </p:nvSpPr>
        <p:spPr>
          <a:xfrm>
            <a:off x="442221" y="5468910"/>
            <a:ext cx="67222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00225" algn="l"/>
                <a:tab pos="3948113" algn="l"/>
              </a:tabLst>
            </a:pPr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Fonte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: Fahrländer Partner &amp; CSL Immobilien.</a:t>
            </a:r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3" name="Gruppieren 82">
            <a:extLst>
              <a:ext uri="{FF2B5EF4-FFF2-40B4-BE49-F238E27FC236}">
                <a16:creationId xmlns:a16="http://schemas.microsoft.com/office/drawing/2014/main" id="{993DF231-14B3-431D-A312-3F4600A60182}"/>
              </a:ext>
            </a:extLst>
          </p:cNvPr>
          <p:cNvGrpSpPr/>
          <p:nvPr/>
        </p:nvGrpSpPr>
        <p:grpSpPr>
          <a:xfrm>
            <a:off x="5240174" y="1179735"/>
            <a:ext cx="2262883" cy="2698247"/>
            <a:chOff x="1115616" y="821541"/>
            <a:chExt cx="2262883" cy="2698247"/>
          </a:xfrm>
        </p:grpSpPr>
        <p:sp>
          <p:nvSpPr>
            <p:cNvPr id="84" name="Textfeld 83">
              <a:extLst>
                <a:ext uri="{FF2B5EF4-FFF2-40B4-BE49-F238E27FC236}">
                  <a16:creationId xmlns:a16="http://schemas.microsoft.com/office/drawing/2014/main" id="{34372253-5E4F-43EB-AA15-6931DF46E98A}"/>
                </a:ext>
              </a:extLst>
            </p:cNvPr>
            <p:cNvSpPr txBox="1"/>
            <p:nvPr/>
          </p:nvSpPr>
          <p:spPr>
            <a:xfrm>
              <a:off x="3083910" y="1686634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de-CH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Textfeld 84">
              <a:extLst>
                <a:ext uri="{FF2B5EF4-FFF2-40B4-BE49-F238E27FC236}">
                  <a16:creationId xmlns:a16="http://schemas.microsoft.com/office/drawing/2014/main" id="{C8C6EA73-FB03-487E-A4EC-D04B8138078C}"/>
                </a:ext>
              </a:extLst>
            </p:cNvPr>
            <p:cNvSpPr txBox="1"/>
            <p:nvPr/>
          </p:nvSpPr>
          <p:spPr>
            <a:xfrm>
              <a:off x="1300987" y="821541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de-CH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Textfeld 85">
              <a:extLst>
                <a:ext uri="{FF2B5EF4-FFF2-40B4-BE49-F238E27FC236}">
                  <a16:creationId xmlns:a16="http://schemas.microsoft.com/office/drawing/2014/main" id="{3556B87B-FD24-48C0-A96D-FA0D21022587}"/>
                </a:ext>
              </a:extLst>
            </p:cNvPr>
            <p:cNvSpPr txBox="1"/>
            <p:nvPr/>
          </p:nvSpPr>
          <p:spPr>
            <a:xfrm>
              <a:off x="3090467" y="1322146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de-CH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Textfeld 86">
              <a:extLst>
                <a:ext uri="{FF2B5EF4-FFF2-40B4-BE49-F238E27FC236}">
                  <a16:creationId xmlns:a16="http://schemas.microsoft.com/office/drawing/2014/main" id="{E9A78168-418A-48FE-B9AA-ABE155CEF6FA}"/>
                </a:ext>
              </a:extLst>
            </p:cNvPr>
            <p:cNvSpPr txBox="1"/>
            <p:nvPr/>
          </p:nvSpPr>
          <p:spPr>
            <a:xfrm>
              <a:off x="1267699" y="2052381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de-CH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Textfeld 87">
              <a:extLst>
                <a:ext uri="{FF2B5EF4-FFF2-40B4-BE49-F238E27FC236}">
                  <a16:creationId xmlns:a16="http://schemas.microsoft.com/office/drawing/2014/main" id="{55B8AC93-03DC-4DC8-B107-994DCB03411D}"/>
                </a:ext>
              </a:extLst>
            </p:cNvPr>
            <p:cNvSpPr txBox="1"/>
            <p:nvPr/>
          </p:nvSpPr>
          <p:spPr>
            <a:xfrm>
              <a:off x="1831815" y="1691235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de-CH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Textfeld 88">
              <a:extLst>
                <a:ext uri="{FF2B5EF4-FFF2-40B4-BE49-F238E27FC236}">
                  <a16:creationId xmlns:a16="http://schemas.microsoft.com/office/drawing/2014/main" id="{2C5252B4-5F52-4EC3-A10F-94EFCCC91DE6}"/>
                </a:ext>
              </a:extLst>
            </p:cNvPr>
            <p:cNvSpPr txBox="1"/>
            <p:nvPr/>
          </p:nvSpPr>
          <p:spPr>
            <a:xfrm>
              <a:off x="3081020" y="2052100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de-CH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Textfeld 89">
              <a:extLst>
                <a:ext uri="{FF2B5EF4-FFF2-40B4-BE49-F238E27FC236}">
                  <a16:creationId xmlns:a16="http://schemas.microsoft.com/office/drawing/2014/main" id="{81A6A57B-4259-4496-BA68-5BA4966CD644}"/>
                </a:ext>
              </a:extLst>
            </p:cNvPr>
            <p:cNvSpPr txBox="1"/>
            <p:nvPr/>
          </p:nvSpPr>
          <p:spPr>
            <a:xfrm>
              <a:off x="1115616" y="3042734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de-CH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Textfeld 90">
              <a:extLst>
                <a:ext uri="{FF2B5EF4-FFF2-40B4-BE49-F238E27FC236}">
                  <a16:creationId xmlns:a16="http://schemas.microsoft.com/office/drawing/2014/main" id="{18BDEDB3-3F7C-425A-8052-96BD1DD59C7C}"/>
                </a:ext>
              </a:extLst>
            </p:cNvPr>
            <p:cNvSpPr txBox="1"/>
            <p:nvPr/>
          </p:nvSpPr>
          <p:spPr>
            <a:xfrm>
              <a:off x="2221754" y="3036855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de-CH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Textfeld 91">
              <a:extLst>
                <a:ext uri="{FF2B5EF4-FFF2-40B4-BE49-F238E27FC236}">
                  <a16:creationId xmlns:a16="http://schemas.microsoft.com/office/drawing/2014/main" id="{8F9B89FE-443F-432D-B7AF-9208791CDED7}"/>
                </a:ext>
              </a:extLst>
            </p:cNvPr>
            <p:cNvSpPr txBox="1"/>
            <p:nvPr/>
          </p:nvSpPr>
          <p:spPr>
            <a:xfrm>
              <a:off x="1853860" y="2459682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de-CH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8" name="Rectangle 2">
            <a:extLst>
              <a:ext uri="{FF2B5EF4-FFF2-40B4-BE49-F238E27FC236}">
                <a16:creationId xmlns:a16="http://schemas.microsoft.com/office/drawing/2014/main" id="{DE3E6841-4173-42E6-8B4F-E1FACB31E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050" y="169863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tabLst>
                <a:tab pos="714375" algn="l"/>
              </a:tabLst>
            </a:pPr>
            <a:r>
              <a:rPr lang="de-CH" sz="2200" b="1" dirty="0">
                <a:latin typeface="Arial" charset="0"/>
              </a:rPr>
              <a:t>Mercato delle superfici di vendita: Segmenti di domanda</a:t>
            </a: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1" name="Gruppieren 110">
            <a:extLst>
              <a:ext uri="{FF2B5EF4-FFF2-40B4-BE49-F238E27FC236}">
                <a16:creationId xmlns:a16="http://schemas.microsoft.com/office/drawing/2014/main" id="{81483999-D594-4309-9ED4-07F701A652AE}"/>
              </a:ext>
            </a:extLst>
          </p:cNvPr>
          <p:cNvGrpSpPr/>
          <p:nvPr/>
        </p:nvGrpSpPr>
        <p:grpSpPr>
          <a:xfrm>
            <a:off x="5392574" y="1332135"/>
            <a:ext cx="2262883" cy="2698247"/>
            <a:chOff x="1115616" y="821541"/>
            <a:chExt cx="2262883" cy="2698247"/>
          </a:xfrm>
        </p:grpSpPr>
        <p:sp>
          <p:nvSpPr>
            <p:cNvPr id="112" name="Textfeld 111">
              <a:extLst>
                <a:ext uri="{FF2B5EF4-FFF2-40B4-BE49-F238E27FC236}">
                  <a16:creationId xmlns:a16="http://schemas.microsoft.com/office/drawing/2014/main" id="{CCE50E24-1EE3-42F0-B7DD-2AA7EB3FB85C}"/>
                </a:ext>
              </a:extLst>
            </p:cNvPr>
            <p:cNvSpPr txBox="1"/>
            <p:nvPr/>
          </p:nvSpPr>
          <p:spPr>
            <a:xfrm>
              <a:off x="3083910" y="1686634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de-CH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" name="Textfeld 112">
              <a:extLst>
                <a:ext uri="{FF2B5EF4-FFF2-40B4-BE49-F238E27FC236}">
                  <a16:creationId xmlns:a16="http://schemas.microsoft.com/office/drawing/2014/main" id="{82A1F7CE-737E-40F7-9D78-5D4DF71563B7}"/>
                </a:ext>
              </a:extLst>
            </p:cNvPr>
            <p:cNvSpPr txBox="1"/>
            <p:nvPr/>
          </p:nvSpPr>
          <p:spPr>
            <a:xfrm>
              <a:off x="1300987" y="821541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de-CH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4" name="Textfeld 113">
              <a:extLst>
                <a:ext uri="{FF2B5EF4-FFF2-40B4-BE49-F238E27FC236}">
                  <a16:creationId xmlns:a16="http://schemas.microsoft.com/office/drawing/2014/main" id="{99E555B7-97D2-4F55-95B0-F5A11B160157}"/>
                </a:ext>
              </a:extLst>
            </p:cNvPr>
            <p:cNvSpPr txBox="1"/>
            <p:nvPr/>
          </p:nvSpPr>
          <p:spPr>
            <a:xfrm>
              <a:off x="3090467" y="1322146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de-CH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5" name="Textfeld 114">
              <a:extLst>
                <a:ext uri="{FF2B5EF4-FFF2-40B4-BE49-F238E27FC236}">
                  <a16:creationId xmlns:a16="http://schemas.microsoft.com/office/drawing/2014/main" id="{B7B26B7F-B1FE-473E-A42A-BA65ACFEA9CC}"/>
                </a:ext>
              </a:extLst>
            </p:cNvPr>
            <p:cNvSpPr txBox="1"/>
            <p:nvPr/>
          </p:nvSpPr>
          <p:spPr>
            <a:xfrm>
              <a:off x="1267699" y="2052381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de-CH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6" name="Textfeld 115">
              <a:extLst>
                <a:ext uri="{FF2B5EF4-FFF2-40B4-BE49-F238E27FC236}">
                  <a16:creationId xmlns:a16="http://schemas.microsoft.com/office/drawing/2014/main" id="{86798CA2-5344-4CD6-AF76-9AE23449E9D8}"/>
                </a:ext>
              </a:extLst>
            </p:cNvPr>
            <p:cNvSpPr txBox="1"/>
            <p:nvPr/>
          </p:nvSpPr>
          <p:spPr>
            <a:xfrm>
              <a:off x="1831815" y="1691235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de-CH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6C3F66E6-9CE0-43F9-B3EA-7138A83C3BF0}"/>
                </a:ext>
              </a:extLst>
            </p:cNvPr>
            <p:cNvSpPr txBox="1"/>
            <p:nvPr/>
          </p:nvSpPr>
          <p:spPr>
            <a:xfrm>
              <a:off x="3081020" y="2052100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de-CH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8" name="Textfeld 117">
              <a:extLst>
                <a:ext uri="{FF2B5EF4-FFF2-40B4-BE49-F238E27FC236}">
                  <a16:creationId xmlns:a16="http://schemas.microsoft.com/office/drawing/2014/main" id="{0743CB4F-8649-4504-BE2D-50A88B84A815}"/>
                </a:ext>
              </a:extLst>
            </p:cNvPr>
            <p:cNvSpPr txBox="1"/>
            <p:nvPr/>
          </p:nvSpPr>
          <p:spPr>
            <a:xfrm>
              <a:off x="1115616" y="3042734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de-CH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Textfeld 118">
              <a:extLst>
                <a:ext uri="{FF2B5EF4-FFF2-40B4-BE49-F238E27FC236}">
                  <a16:creationId xmlns:a16="http://schemas.microsoft.com/office/drawing/2014/main" id="{53000BFF-608D-4371-A1F3-C8F8279EC4BD}"/>
                </a:ext>
              </a:extLst>
            </p:cNvPr>
            <p:cNvSpPr txBox="1"/>
            <p:nvPr/>
          </p:nvSpPr>
          <p:spPr>
            <a:xfrm>
              <a:off x="2221754" y="3036855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de-CH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6B807DE2-1B7C-4D44-9AC9-C4944EBEA968}"/>
                </a:ext>
              </a:extLst>
            </p:cNvPr>
            <p:cNvSpPr txBox="1"/>
            <p:nvPr/>
          </p:nvSpPr>
          <p:spPr>
            <a:xfrm>
              <a:off x="1853860" y="2459682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de-CH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8" name="Gruppieren 127">
            <a:extLst>
              <a:ext uri="{FF2B5EF4-FFF2-40B4-BE49-F238E27FC236}">
                <a16:creationId xmlns:a16="http://schemas.microsoft.com/office/drawing/2014/main" id="{D10E2FBE-547E-4A66-975F-27D2987A5575}"/>
              </a:ext>
            </a:extLst>
          </p:cNvPr>
          <p:cNvGrpSpPr/>
          <p:nvPr/>
        </p:nvGrpSpPr>
        <p:grpSpPr>
          <a:xfrm>
            <a:off x="491034" y="393726"/>
            <a:ext cx="3529573" cy="4612647"/>
            <a:chOff x="127147" y="-16710"/>
            <a:chExt cx="3529573" cy="4612647"/>
          </a:xfrm>
        </p:grpSpPr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8C7C4B0B-A65E-431A-B16B-5A1B5FE02060}"/>
                </a:ext>
              </a:extLst>
            </p:cNvPr>
            <p:cNvSpPr txBox="1"/>
            <p:nvPr/>
          </p:nvSpPr>
          <p:spPr>
            <a:xfrm>
              <a:off x="1331640" y="4041939"/>
              <a:ext cx="179217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500" dirty="0">
                  <a:latin typeface="Arial" panose="020B0604020202020204" pitchFamily="34" charset="0"/>
                  <a:cs typeface="Arial" panose="020B0604020202020204" pitchFamily="34" charset="0"/>
                </a:rPr>
                <a:t>Motivazione del consumo</a:t>
              </a:r>
              <a:endParaRPr lang="de-CH" sz="1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0" name="Textfeld 129">
              <a:extLst>
                <a:ext uri="{FF2B5EF4-FFF2-40B4-BE49-F238E27FC236}">
                  <a16:creationId xmlns:a16="http://schemas.microsoft.com/office/drawing/2014/main" id="{48EEBED9-7221-4A02-BB4F-669D3B465A03}"/>
                </a:ext>
              </a:extLst>
            </p:cNvPr>
            <p:cNvSpPr txBox="1"/>
            <p:nvPr/>
          </p:nvSpPr>
          <p:spPr>
            <a:xfrm rot="16200000">
              <a:off x="-459418" y="1721690"/>
              <a:ext cx="1496295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500" dirty="0">
                  <a:latin typeface="Arial" panose="020B0604020202020204" pitchFamily="34" charset="0"/>
                  <a:cs typeface="Arial" panose="020B0604020202020204" pitchFamily="34" charset="0"/>
                </a:rPr>
                <a:t>Tipo di azienda</a:t>
              </a:r>
              <a:endParaRPr lang="de-CH" sz="1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1" name="Textfeld 130">
              <a:extLst>
                <a:ext uri="{FF2B5EF4-FFF2-40B4-BE49-F238E27FC236}">
                  <a16:creationId xmlns:a16="http://schemas.microsoft.com/office/drawing/2014/main" id="{14363850-F2F8-458F-B8A6-8AEB77E8010E}"/>
                </a:ext>
              </a:extLst>
            </p:cNvPr>
            <p:cNvSpPr txBox="1"/>
            <p:nvPr/>
          </p:nvSpPr>
          <p:spPr>
            <a:xfrm>
              <a:off x="1853860" y="3537346"/>
              <a:ext cx="180286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it-CH" sz="1000" dirty="0">
                  <a:latin typeface="Arial" panose="020B0604020202020204" pitchFamily="34" charset="0"/>
                  <a:cs typeface="Arial" panose="020B0604020202020204" pitchFamily="34" charset="0"/>
                </a:rPr>
                <a:t>Shopping</a:t>
              </a:r>
              <a:br>
                <a:rPr lang="it-CH" sz="10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it-CH" sz="1000" dirty="0">
                  <a:latin typeface="Arial" panose="020B0604020202020204" pitchFamily="34" charset="0"/>
                  <a:cs typeface="Arial" panose="020B0604020202020204" pitchFamily="34" charset="0"/>
                </a:rPr>
                <a:t>Clienti occasionali</a:t>
              </a:r>
              <a:br>
                <a:rPr lang="it-CH" sz="10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it-CH" sz="1000" dirty="0">
                  <a:latin typeface="Arial" panose="020B0604020202020204" pitchFamily="34" charset="0"/>
                  <a:cs typeface="Arial" panose="020B0604020202020204" pitchFamily="34" charset="0"/>
                </a:rPr>
                <a:t>Collegamento degli  acquisti</a:t>
              </a:r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28F62B87-61F3-412A-9934-513052086A14}"/>
                </a:ext>
              </a:extLst>
            </p:cNvPr>
            <p:cNvSpPr txBox="1"/>
            <p:nvPr/>
          </p:nvSpPr>
          <p:spPr>
            <a:xfrm>
              <a:off x="621559" y="3537346"/>
              <a:ext cx="187552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dirty="0">
                  <a:latin typeface="Arial" panose="020B0604020202020204" pitchFamily="34" charset="0"/>
                  <a:cs typeface="Arial" panose="020B0604020202020204" pitchFamily="34" charset="0"/>
                </a:rPr>
                <a:t>Acquisto pianificato</a:t>
              </a:r>
              <a:br>
                <a:rPr lang="de-DE" sz="10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e-DE" sz="1000" dirty="0">
                  <a:latin typeface="Arial" panose="020B0604020202020204" pitchFamily="34" charset="0"/>
                  <a:cs typeface="Arial" panose="020B0604020202020204" pitchFamily="34" charset="0"/>
                </a:rPr>
                <a:t>Clienti abituali </a:t>
              </a:r>
              <a:br>
                <a:rPr lang="de-DE" sz="10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e-DE" sz="1000" dirty="0">
                  <a:latin typeface="Arial" panose="020B0604020202020204" pitchFamily="34" charset="0"/>
                  <a:cs typeface="Arial" panose="020B0604020202020204" pitchFamily="34" charset="0"/>
                </a:rPr>
                <a:t>Acquisto a stazione</a:t>
              </a:r>
              <a:endParaRPr lang="de-CH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" name="Textfeld 132">
              <a:extLst>
                <a:ext uri="{FF2B5EF4-FFF2-40B4-BE49-F238E27FC236}">
                  <a16:creationId xmlns:a16="http://schemas.microsoft.com/office/drawing/2014/main" id="{A500498E-7889-41C8-808B-5E51133C2C98}"/>
                </a:ext>
              </a:extLst>
            </p:cNvPr>
            <p:cNvSpPr txBox="1"/>
            <p:nvPr/>
          </p:nvSpPr>
          <p:spPr>
            <a:xfrm rot="16200000">
              <a:off x="-380878" y="733226"/>
              <a:ext cx="18999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dirty="0">
                  <a:latin typeface="Arial" panose="020B0604020202020204" pitchFamily="34" charset="0"/>
                  <a:cs typeface="Arial" panose="020B0604020202020204" pitchFamily="34" charset="0"/>
                </a:rPr>
                <a:t>Alta disponibilità di spostamento</a:t>
              </a:r>
            </a:p>
          </p:txBody>
        </p:sp>
        <p:sp>
          <p:nvSpPr>
            <p:cNvPr id="134" name="Textfeld 133">
              <a:extLst>
                <a:ext uri="{FF2B5EF4-FFF2-40B4-BE49-F238E27FC236}">
                  <a16:creationId xmlns:a16="http://schemas.microsoft.com/office/drawing/2014/main" id="{EAF58101-362D-47A9-B518-867801F25175}"/>
                </a:ext>
              </a:extLst>
            </p:cNvPr>
            <p:cNvSpPr txBox="1"/>
            <p:nvPr/>
          </p:nvSpPr>
          <p:spPr>
            <a:xfrm rot="16200000">
              <a:off x="-253270" y="2659523"/>
              <a:ext cx="16122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dirty="0">
                  <a:latin typeface="Arial" panose="020B0604020202020204" pitchFamily="34" charset="0"/>
                  <a:cs typeface="Arial" panose="020B0604020202020204" pitchFamily="34" charset="0"/>
                </a:rPr>
                <a:t>Bassa disponibilità di spostamento</a:t>
              </a:r>
            </a:p>
          </p:txBody>
        </p:sp>
      </p:grpSp>
      <p:pic>
        <p:nvPicPr>
          <p:cNvPr id="135" name="Grafik 134">
            <a:extLst>
              <a:ext uri="{FF2B5EF4-FFF2-40B4-BE49-F238E27FC236}">
                <a16:creationId xmlns:a16="http://schemas.microsoft.com/office/drawing/2014/main" id="{1A0E44D6-BD23-4077-8489-F2DA5B7559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887" y="1130436"/>
            <a:ext cx="2843784" cy="2859024"/>
          </a:xfrm>
          <a:prstGeom prst="rect">
            <a:avLst/>
          </a:prstGeom>
        </p:spPr>
      </p:pic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BF7889D8-8E8E-4442-8F48-89A58C3825BE}"/>
              </a:ext>
            </a:extLst>
          </p:cNvPr>
          <p:cNvGrpSpPr/>
          <p:nvPr/>
        </p:nvGrpSpPr>
        <p:grpSpPr>
          <a:xfrm>
            <a:off x="1479503" y="1172708"/>
            <a:ext cx="2262883" cy="2698247"/>
            <a:chOff x="1115616" y="821541"/>
            <a:chExt cx="2262883" cy="2698247"/>
          </a:xfrm>
        </p:grpSpPr>
        <p:sp>
          <p:nvSpPr>
            <p:cNvPr id="137" name="Textfeld 136">
              <a:extLst>
                <a:ext uri="{FF2B5EF4-FFF2-40B4-BE49-F238E27FC236}">
                  <a16:creationId xmlns:a16="http://schemas.microsoft.com/office/drawing/2014/main" id="{5D0F0E2D-2894-4F51-9275-40E11C40D80E}"/>
                </a:ext>
              </a:extLst>
            </p:cNvPr>
            <p:cNvSpPr txBox="1"/>
            <p:nvPr/>
          </p:nvSpPr>
          <p:spPr>
            <a:xfrm>
              <a:off x="3083910" y="1686634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de-CH" sz="2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03CAA56A-1018-4E83-A92A-E97613EA4444}"/>
                </a:ext>
              </a:extLst>
            </p:cNvPr>
            <p:cNvSpPr txBox="1"/>
            <p:nvPr/>
          </p:nvSpPr>
          <p:spPr>
            <a:xfrm>
              <a:off x="1258652" y="821541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de-CH" sz="2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9" name="Textfeld 138">
              <a:extLst>
                <a:ext uri="{FF2B5EF4-FFF2-40B4-BE49-F238E27FC236}">
                  <a16:creationId xmlns:a16="http://schemas.microsoft.com/office/drawing/2014/main" id="{7103F263-8D1C-4522-9EF7-ACE7A124B3A9}"/>
                </a:ext>
              </a:extLst>
            </p:cNvPr>
            <p:cNvSpPr txBox="1"/>
            <p:nvPr/>
          </p:nvSpPr>
          <p:spPr>
            <a:xfrm>
              <a:off x="3090467" y="1322146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de-CH" sz="2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0" name="Textfeld 139">
              <a:extLst>
                <a:ext uri="{FF2B5EF4-FFF2-40B4-BE49-F238E27FC236}">
                  <a16:creationId xmlns:a16="http://schemas.microsoft.com/office/drawing/2014/main" id="{199CB3A3-FD3F-448C-9F8D-F4763B24F723}"/>
                </a:ext>
              </a:extLst>
            </p:cNvPr>
            <p:cNvSpPr txBox="1"/>
            <p:nvPr/>
          </p:nvSpPr>
          <p:spPr>
            <a:xfrm>
              <a:off x="1267699" y="2069315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de-CH" sz="2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79C8AACE-FA46-48ED-97CB-01D0A71A3D2D}"/>
                </a:ext>
              </a:extLst>
            </p:cNvPr>
            <p:cNvSpPr txBox="1"/>
            <p:nvPr/>
          </p:nvSpPr>
          <p:spPr>
            <a:xfrm>
              <a:off x="1831815" y="1691235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de-CH" sz="2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2" name="Textfeld 141">
              <a:extLst>
                <a:ext uri="{FF2B5EF4-FFF2-40B4-BE49-F238E27FC236}">
                  <a16:creationId xmlns:a16="http://schemas.microsoft.com/office/drawing/2014/main" id="{C4031A9A-6180-465B-B7C5-7978035BFA22}"/>
                </a:ext>
              </a:extLst>
            </p:cNvPr>
            <p:cNvSpPr txBox="1"/>
            <p:nvPr/>
          </p:nvSpPr>
          <p:spPr>
            <a:xfrm>
              <a:off x="3081020" y="2069034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de-CH" sz="2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" name="Textfeld 142">
              <a:extLst>
                <a:ext uri="{FF2B5EF4-FFF2-40B4-BE49-F238E27FC236}">
                  <a16:creationId xmlns:a16="http://schemas.microsoft.com/office/drawing/2014/main" id="{B7C6BEE8-7622-41AF-B677-99BF83CF04C6}"/>
                </a:ext>
              </a:extLst>
            </p:cNvPr>
            <p:cNvSpPr txBox="1"/>
            <p:nvPr/>
          </p:nvSpPr>
          <p:spPr>
            <a:xfrm>
              <a:off x="1115616" y="3042734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de-CH" sz="2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C20B9965-59C1-4ECB-B58D-C377AB1057FF}"/>
                </a:ext>
              </a:extLst>
            </p:cNvPr>
            <p:cNvSpPr txBox="1"/>
            <p:nvPr/>
          </p:nvSpPr>
          <p:spPr>
            <a:xfrm>
              <a:off x="2221754" y="3036855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de-CH" sz="2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5" name="Textfeld 144">
              <a:extLst>
                <a:ext uri="{FF2B5EF4-FFF2-40B4-BE49-F238E27FC236}">
                  <a16:creationId xmlns:a16="http://schemas.microsoft.com/office/drawing/2014/main" id="{340ACC3F-8D0A-4E94-A2A6-E6499F7743E5}"/>
                </a:ext>
              </a:extLst>
            </p:cNvPr>
            <p:cNvSpPr txBox="1"/>
            <p:nvPr/>
          </p:nvSpPr>
          <p:spPr>
            <a:xfrm>
              <a:off x="1853860" y="2459682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de-CH" sz="2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6" name="Gruppieren 145">
            <a:extLst>
              <a:ext uri="{FF2B5EF4-FFF2-40B4-BE49-F238E27FC236}">
                <a16:creationId xmlns:a16="http://schemas.microsoft.com/office/drawing/2014/main" id="{2577CB21-08F9-4DEF-9FFC-A656966856DD}"/>
              </a:ext>
            </a:extLst>
          </p:cNvPr>
          <p:cNvGrpSpPr/>
          <p:nvPr/>
        </p:nvGrpSpPr>
        <p:grpSpPr>
          <a:xfrm>
            <a:off x="4231492" y="432179"/>
            <a:ext cx="3571917" cy="4574194"/>
            <a:chOff x="87605" y="21743"/>
            <a:chExt cx="3571917" cy="4574194"/>
          </a:xfrm>
        </p:grpSpPr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4B8C9C4F-803F-4808-914B-7B69A108E4BF}"/>
                </a:ext>
              </a:extLst>
            </p:cNvPr>
            <p:cNvSpPr txBox="1"/>
            <p:nvPr/>
          </p:nvSpPr>
          <p:spPr>
            <a:xfrm>
              <a:off x="1331640" y="4041939"/>
              <a:ext cx="179217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500" dirty="0">
                  <a:latin typeface="Arial" panose="020B0604020202020204" pitchFamily="34" charset="0"/>
                  <a:cs typeface="Arial" panose="020B0604020202020204" pitchFamily="34" charset="0"/>
                </a:rPr>
                <a:t>Motivazione del consumo</a:t>
              </a:r>
              <a:endParaRPr lang="de-CH" sz="1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8" name="Textfeld 147">
              <a:extLst>
                <a:ext uri="{FF2B5EF4-FFF2-40B4-BE49-F238E27FC236}">
                  <a16:creationId xmlns:a16="http://schemas.microsoft.com/office/drawing/2014/main" id="{12D9725F-DA27-4C0B-B606-4383C36AC43D}"/>
                </a:ext>
              </a:extLst>
            </p:cNvPr>
            <p:cNvSpPr txBox="1"/>
            <p:nvPr/>
          </p:nvSpPr>
          <p:spPr>
            <a:xfrm rot="16200000">
              <a:off x="-498960" y="1824123"/>
              <a:ext cx="1496295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500" dirty="0">
                  <a:latin typeface="Arial" panose="020B0604020202020204" pitchFamily="34" charset="0"/>
                  <a:cs typeface="Arial" panose="020B0604020202020204" pitchFamily="34" charset="0"/>
                </a:rPr>
                <a:t>Tipo di azienda</a:t>
              </a:r>
              <a:endParaRPr lang="de-CH" sz="1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9" name="Textfeld 148">
              <a:extLst>
                <a:ext uri="{FF2B5EF4-FFF2-40B4-BE49-F238E27FC236}">
                  <a16:creationId xmlns:a16="http://schemas.microsoft.com/office/drawing/2014/main" id="{B458DA22-C197-4BCB-A9D8-0CB76185B179}"/>
                </a:ext>
              </a:extLst>
            </p:cNvPr>
            <p:cNvSpPr txBox="1"/>
            <p:nvPr/>
          </p:nvSpPr>
          <p:spPr>
            <a:xfrm>
              <a:off x="1864542" y="3537346"/>
              <a:ext cx="179498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it-CH" sz="1000" dirty="0">
                  <a:latin typeface="Arial" panose="020B0604020202020204" pitchFamily="34" charset="0"/>
                  <a:cs typeface="Arial" panose="020B0604020202020204" pitchFamily="34" charset="0"/>
                </a:rPr>
                <a:t>Shopping</a:t>
              </a:r>
              <a:br>
                <a:rPr lang="it-CH" sz="10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it-CH" sz="1000" dirty="0">
                  <a:latin typeface="Arial" panose="020B0604020202020204" pitchFamily="34" charset="0"/>
                  <a:cs typeface="Arial" panose="020B0604020202020204" pitchFamily="34" charset="0"/>
                </a:rPr>
                <a:t>Clienti occasionali</a:t>
              </a:r>
              <a:br>
                <a:rPr lang="it-CH" sz="10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it-CH" sz="1000" dirty="0">
                  <a:latin typeface="Arial" panose="020B0604020202020204" pitchFamily="34" charset="0"/>
                  <a:cs typeface="Arial" panose="020B0604020202020204" pitchFamily="34" charset="0"/>
                </a:rPr>
                <a:t>Collegamento degli  acquisti</a:t>
              </a:r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77D5079F-91EB-48E0-9384-1E17246E95A6}"/>
                </a:ext>
              </a:extLst>
            </p:cNvPr>
            <p:cNvSpPr txBox="1"/>
            <p:nvPr/>
          </p:nvSpPr>
          <p:spPr>
            <a:xfrm>
              <a:off x="621559" y="3537346"/>
              <a:ext cx="187552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dirty="0">
                  <a:latin typeface="Arial" panose="020B0604020202020204" pitchFamily="34" charset="0"/>
                  <a:cs typeface="Arial" panose="020B0604020202020204" pitchFamily="34" charset="0"/>
                </a:rPr>
                <a:t>Acquisto pianificato</a:t>
              </a:r>
              <a:br>
                <a:rPr lang="de-DE" sz="10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e-DE" sz="1000" dirty="0">
                  <a:latin typeface="Arial" panose="020B0604020202020204" pitchFamily="34" charset="0"/>
                  <a:cs typeface="Arial" panose="020B0604020202020204" pitchFamily="34" charset="0"/>
                </a:rPr>
                <a:t>Clienti abituali </a:t>
              </a:r>
              <a:br>
                <a:rPr lang="de-DE" sz="10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e-DE" sz="1000" dirty="0">
                  <a:latin typeface="Arial" panose="020B0604020202020204" pitchFamily="34" charset="0"/>
                  <a:cs typeface="Arial" panose="020B0604020202020204" pitchFamily="34" charset="0"/>
                </a:rPr>
                <a:t>Acquisto a stazione</a:t>
              </a:r>
              <a:endParaRPr lang="de-CH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1" name="Textfeld 150">
              <a:extLst>
                <a:ext uri="{FF2B5EF4-FFF2-40B4-BE49-F238E27FC236}">
                  <a16:creationId xmlns:a16="http://schemas.microsoft.com/office/drawing/2014/main" id="{CE585E7E-9A3C-4C34-ACB2-F97EB5821037}"/>
                </a:ext>
              </a:extLst>
            </p:cNvPr>
            <p:cNvSpPr txBox="1"/>
            <p:nvPr/>
          </p:nvSpPr>
          <p:spPr>
            <a:xfrm rot="16200000">
              <a:off x="-387429" y="771679"/>
              <a:ext cx="18999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dirty="0">
                  <a:latin typeface="Arial" panose="020B0604020202020204" pitchFamily="34" charset="0"/>
                  <a:cs typeface="Arial" panose="020B0604020202020204" pitchFamily="34" charset="0"/>
                </a:rPr>
                <a:t>Alta disponibilità di spostamento</a:t>
              </a:r>
            </a:p>
          </p:txBody>
        </p:sp>
        <p:sp>
          <p:nvSpPr>
            <p:cNvPr id="152" name="Textfeld 151">
              <a:extLst>
                <a:ext uri="{FF2B5EF4-FFF2-40B4-BE49-F238E27FC236}">
                  <a16:creationId xmlns:a16="http://schemas.microsoft.com/office/drawing/2014/main" id="{5E13869B-C97E-4E23-80E8-A6C307A74EF4}"/>
                </a:ext>
              </a:extLst>
            </p:cNvPr>
            <p:cNvSpPr txBox="1"/>
            <p:nvPr/>
          </p:nvSpPr>
          <p:spPr>
            <a:xfrm rot="16200000">
              <a:off x="-245015" y="2659522"/>
              <a:ext cx="16122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dirty="0">
                  <a:latin typeface="Arial" panose="020B0604020202020204" pitchFamily="34" charset="0"/>
                  <a:cs typeface="Arial" panose="020B0604020202020204" pitchFamily="34" charset="0"/>
                </a:rPr>
                <a:t>Bassa disponibilità di spostamento</a:t>
              </a:r>
            </a:p>
          </p:txBody>
        </p:sp>
      </p:grpSp>
      <p:pic>
        <p:nvPicPr>
          <p:cNvPr id="153" name="Grafik 152">
            <a:extLst>
              <a:ext uri="{FF2B5EF4-FFF2-40B4-BE49-F238E27FC236}">
                <a16:creationId xmlns:a16="http://schemas.microsoft.com/office/drawing/2014/main" id="{F9DCB039-0B03-4BC7-A05C-72A0E213B58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5106" y="1130436"/>
            <a:ext cx="2843784" cy="2859024"/>
          </a:xfrm>
          <a:prstGeom prst="rect">
            <a:avLst/>
          </a:prstGeom>
        </p:spPr>
      </p:pic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FA22F2BB-187F-4DA4-B053-C49583F0C72A}"/>
              </a:ext>
            </a:extLst>
          </p:cNvPr>
          <p:cNvGrpSpPr/>
          <p:nvPr/>
        </p:nvGrpSpPr>
        <p:grpSpPr>
          <a:xfrm>
            <a:off x="5225509" y="1179735"/>
            <a:ext cx="2262883" cy="2698247"/>
            <a:chOff x="1115616" y="821541"/>
            <a:chExt cx="2262883" cy="2698247"/>
          </a:xfrm>
        </p:grpSpPr>
        <p:sp>
          <p:nvSpPr>
            <p:cNvPr id="155" name="Textfeld 154">
              <a:extLst>
                <a:ext uri="{FF2B5EF4-FFF2-40B4-BE49-F238E27FC236}">
                  <a16:creationId xmlns:a16="http://schemas.microsoft.com/office/drawing/2014/main" id="{6CDC9E03-1A67-4284-8650-5FA451A8DF73}"/>
                </a:ext>
              </a:extLst>
            </p:cNvPr>
            <p:cNvSpPr txBox="1"/>
            <p:nvPr/>
          </p:nvSpPr>
          <p:spPr>
            <a:xfrm>
              <a:off x="3083910" y="1686634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de-CH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A58C20FE-A85D-4D27-85C0-3967C1999B24}"/>
                </a:ext>
              </a:extLst>
            </p:cNvPr>
            <p:cNvSpPr txBox="1"/>
            <p:nvPr/>
          </p:nvSpPr>
          <p:spPr>
            <a:xfrm>
              <a:off x="1300987" y="821541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de-CH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7" name="Textfeld 156">
              <a:extLst>
                <a:ext uri="{FF2B5EF4-FFF2-40B4-BE49-F238E27FC236}">
                  <a16:creationId xmlns:a16="http://schemas.microsoft.com/office/drawing/2014/main" id="{2EB8919A-B474-47A6-BA64-34254C390DA0}"/>
                </a:ext>
              </a:extLst>
            </p:cNvPr>
            <p:cNvSpPr txBox="1"/>
            <p:nvPr/>
          </p:nvSpPr>
          <p:spPr>
            <a:xfrm>
              <a:off x="3090467" y="1322146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de-CH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8" name="Textfeld 157">
              <a:extLst>
                <a:ext uri="{FF2B5EF4-FFF2-40B4-BE49-F238E27FC236}">
                  <a16:creationId xmlns:a16="http://schemas.microsoft.com/office/drawing/2014/main" id="{C8A4798E-A38F-4283-B887-3B571754C3BD}"/>
                </a:ext>
              </a:extLst>
            </p:cNvPr>
            <p:cNvSpPr txBox="1"/>
            <p:nvPr/>
          </p:nvSpPr>
          <p:spPr>
            <a:xfrm>
              <a:off x="1267699" y="2052381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de-CH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6882DF99-E583-47C2-B785-26B5D5BE2BF5}"/>
                </a:ext>
              </a:extLst>
            </p:cNvPr>
            <p:cNvSpPr txBox="1"/>
            <p:nvPr/>
          </p:nvSpPr>
          <p:spPr>
            <a:xfrm>
              <a:off x="1831815" y="1691235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de-CH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0" name="Textfeld 159">
              <a:extLst>
                <a:ext uri="{FF2B5EF4-FFF2-40B4-BE49-F238E27FC236}">
                  <a16:creationId xmlns:a16="http://schemas.microsoft.com/office/drawing/2014/main" id="{B518F952-29EE-445A-A8D1-87E4C71261B6}"/>
                </a:ext>
              </a:extLst>
            </p:cNvPr>
            <p:cNvSpPr txBox="1"/>
            <p:nvPr/>
          </p:nvSpPr>
          <p:spPr>
            <a:xfrm>
              <a:off x="3081020" y="2052100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de-CH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1" name="Textfeld 160">
              <a:extLst>
                <a:ext uri="{FF2B5EF4-FFF2-40B4-BE49-F238E27FC236}">
                  <a16:creationId xmlns:a16="http://schemas.microsoft.com/office/drawing/2014/main" id="{A680D6F6-95D2-4C67-A808-3687E48F782D}"/>
                </a:ext>
              </a:extLst>
            </p:cNvPr>
            <p:cNvSpPr txBox="1"/>
            <p:nvPr/>
          </p:nvSpPr>
          <p:spPr>
            <a:xfrm>
              <a:off x="1115616" y="3042734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de-CH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2" name="Textfeld 161">
              <a:extLst>
                <a:ext uri="{FF2B5EF4-FFF2-40B4-BE49-F238E27FC236}">
                  <a16:creationId xmlns:a16="http://schemas.microsoft.com/office/drawing/2014/main" id="{D84A3FAA-BD54-4EE2-B2A1-D72F44FE5D08}"/>
                </a:ext>
              </a:extLst>
            </p:cNvPr>
            <p:cNvSpPr txBox="1"/>
            <p:nvPr/>
          </p:nvSpPr>
          <p:spPr>
            <a:xfrm>
              <a:off x="2221754" y="3036855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de-CH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3" name="Textfeld 162">
              <a:extLst>
                <a:ext uri="{FF2B5EF4-FFF2-40B4-BE49-F238E27FC236}">
                  <a16:creationId xmlns:a16="http://schemas.microsoft.com/office/drawing/2014/main" id="{6FC1F6F2-136A-449D-83FA-0630729E4E25}"/>
                </a:ext>
              </a:extLst>
            </p:cNvPr>
            <p:cNvSpPr txBox="1"/>
            <p:nvPr/>
          </p:nvSpPr>
          <p:spPr>
            <a:xfrm>
              <a:off x="1853860" y="2459682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de-CH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4" name="Textfeld 163">
            <a:extLst>
              <a:ext uri="{FF2B5EF4-FFF2-40B4-BE49-F238E27FC236}">
                <a16:creationId xmlns:a16="http://schemas.microsoft.com/office/drawing/2014/main" id="{7B7C2BE5-5466-4DAF-AC6D-BCE6C957668B}"/>
              </a:ext>
            </a:extLst>
          </p:cNvPr>
          <p:cNvSpPr txBox="1"/>
          <p:nvPr/>
        </p:nvSpPr>
        <p:spPr>
          <a:xfrm>
            <a:off x="442221" y="4959008"/>
            <a:ext cx="8568952" cy="575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00225" algn="l"/>
                <a:tab pos="3948113" algn="l"/>
              </a:tabLst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1 Venditori di servizi	                4 Negozi specializzati	                  7 Centri dello shopping filializzati </a:t>
            </a:r>
          </a:p>
          <a:p>
            <a:pPr>
              <a:tabLst>
                <a:tab pos="1800225" algn="l"/>
                <a:tab pos="3948113" algn="l"/>
              </a:tabLst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2 Distributori di servizi agli automobilisti    5 Generalisti localizzati 	                  8 Mercati di branca</a:t>
            </a:r>
            <a:endParaRPr lang="de-DE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1800225" algn="l"/>
                <a:tab pos="3948113" algn="l"/>
              </a:tabLst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3 Distributori locali	                6 Centri dello shopping tradizionale 	9 Grandi magazzini </a:t>
            </a:r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62599"/>
      </p:ext>
    </p:extLst>
  </p:cSld>
  <p:clrMapOvr>
    <a:masterClrMapping/>
  </p:clrMapOvr>
</p:sld>
</file>

<file path=ppt/theme/theme1.xml><?xml version="1.0" encoding="utf-8"?>
<a:theme xmlns:a="http://schemas.openxmlformats.org/drawingml/2006/main" name="Titelmaster">
  <a:themeElements>
    <a:clrScheme name="Titel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itelmaster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itel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el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263</Words>
  <Application>Microsoft Office PowerPoint</Application>
  <PresentationFormat>Bildschirmpräsentation (4:3)</PresentationFormat>
  <Paragraphs>126</Paragraphs>
  <Slides>5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0</vt:i4>
      </vt:variant>
      <vt:variant>
        <vt:lpstr>Folientitel</vt:lpstr>
      </vt:variant>
      <vt:variant>
        <vt:i4>5</vt:i4>
      </vt:variant>
    </vt:vector>
  </HeadingPairs>
  <TitlesOfParts>
    <vt:vector size="8" baseType="lpstr">
      <vt:lpstr>Arial</vt:lpstr>
      <vt:lpstr>Times</vt:lpstr>
      <vt:lpstr>Titelmaster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FPRE</dc:title>
  <dc:creator>Stefan Fahrlaender</dc:creator>
  <cp:lastModifiedBy>Nino Borutta</cp:lastModifiedBy>
  <cp:revision>1276</cp:revision>
  <cp:lastPrinted>2014-06-02T06:52:20Z</cp:lastPrinted>
  <dcterms:created xsi:type="dcterms:W3CDTF">2005-11-01T14:48:40Z</dcterms:created>
  <dcterms:modified xsi:type="dcterms:W3CDTF">2017-09-24T11:23:26Z</dcterms:modified>
</cp:coreProperties>
</file>