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99300" cy="10234613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>
          <p15:clr>
            <a:srgbClr val="A4A3A4"/>
          </p15:clr>
        </p15:guide>
        <p15:guide id="2" pos="7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00"/>
    <a:srgbClr val="016400"/>
    <a:srgbClr val="690000"/>
    <a:srgbClr val="F9F9F9"/>
    <a:srgbClr val="FF0000"/>
    <a:srgbClr val="7EC2FD"/>
    <a:srgbClr val="560785"/>
    <a:srgbClr val="0082FF"/>
    <a:srgbClr val="FFBF00"/>
    <a:srgbClr val="C3C3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82" autoAdjust="0"/>
    <p:restoredTop sz="96305" autoAdjust="0"/>
  </p:normalViewPr>
  <p:slideViewPr>
    <p:cSldViewPr>
      <p:cViewPr varScale="1">
        <p:scale>
          <a:sx n="159" d="100"/>
          <a:sy n="159" d="100"/>
        </p:scale>
        <p:origin x="2292" y="144"/>
      </p:cViewPr>
      <p:guideLst>
        <p:guide orient="horz" pos="799"/>
        <p:guide pos="7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984" y="-102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3074988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6" y="4"/>
            <a:ext cx="307181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t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6" y="9721850"/>
            <a:ext cx="3071812" cy="50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8" tIns="48224" rIns="96448" bIns="48224" numCol="1" anchor="b" anchorCtr="0" compatLnSpc="1">
            <a:prstTxWarp prst="textNoShape">
              <a:avLst/>
            </a:prstTxWarp>
          </a:bodyPr>
          <a:lstStyle>
            <a:lvl1pPr algn="r" defTabSz="967192">
              <a:defRPr sz="700">
                <a:latin typeface="Arial" pitchFamily="34" charset="0"/>
              </a:defRPr>
            </a:lvl1pPr>
          </a:lstStyle>
          <a:p>
            <a:pPr>
              <a:defRPr/>
            </a:pPr>
            <a:fld id="{089274B8-0156-45AC-9B40-92FA86EDF7B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99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41" y="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2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82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41" y="9721853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2" tIns="45702" rIns="91402" bIns="45702" numCol="1" anchor="b" anchorCtr="0" compatLnSpc="1">
            <a:prstTxWarp prst="textNoShape">
              <a:avLst/>
            </a:prstTxWarp>
          </a:bodyPr>
          <a:lstStyle>
            <a:lvl1pPr algn="r" defTabSz="914555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A0A9E2D0-A512-4A78-9261-14C4E9CC07F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1064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767" indent="-285680">
              <a:defRPr>
                <a:solidFill>
                  <a:schemeClr val="tx1"/>
                </a:solidFill>
                <a:latin typeface="Arial" charset="0"/>
              </a:defRPr>
            </a:lvl2pPr>
            <a:lvl3pPr marL="1142721" indent="-228544">
              <a:defRPr>
                <a:solidFill>
                  <a:schemeClr val="tx1"/>
                </a:solidFill>
                <a:latin typeface="Arial" charset="0"/>
              </a:defRPr>
            </a:lvl3pPr>
            <a:lvl4pPr marL="1599810" indent="-228544">
              <a:defRPr>
                <a:solidFill>
                  <a:schemeClr val="tx1"/>
                </a:solidFill>
                <a:latin typeface="Arial" charset="0"/>
              </a:defRPr>
            </a:lvl4pPr>
            <a:lvl5pPr marL="2056897" indent="-228544">
              <a:defRPr>
                <a:solidFill>
                  <a:schemeClr val="tx1"/>
                </a:solidFill>
                <a:latin typeface="Arial" charset="0"/>
              </a:defRPr>
            </a:lvl5pPr>
            <a:lvl6pPr marL="251398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076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164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252" indent="-2285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177"/>
            <a:fld id="{296934FF-D32F-4556-A084-B322BAD21BC9}" type="slidenum">
              <a:rPr lang="de-DE" smtClean="0">
                <a:latin typeface="Times" pitchFamily="18" charset="0"/>
              </a:rPr>
              <a:pPr defTabSz="914177"/>
              <a:t>1</a:t>
            </a:fld>
            <a:endParaRPr lang="de-DE">
              <a:latin typeface="Times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122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3" name="Line 9"/>
          <p:cNvSpPr>
            <a:spLocks noChangeShapeType="1"/>
          </p:cNvSpPr>
          <p:nvPr userDrawn="1"/>
        </p:nvSpPr>
        <p:spPr bwMode="auto">
          <a:xfrm>
            <a:off x="457200" y="2286000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4" name="Line 11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5" name="Text Box 12"/>
          <p:cNvSpPr txBox="1">
            <a:spLocks noChangeArrowheads="1"/>
          </p:cNvSpPr>
          <p:nvPr userDrawn="1"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811CE171-DD57-440F-967B-0CB390AFD0F3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6" name="Picture 13" descr="FPRE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</p:spTree>
    <p:extLst>
      <p:ext uri="{BB962C8B-B14F-4D97-AF65-F5344CB8AC3E}">
        <p14:creationId xmlns:p14="http://schemas.microsoft.com/office/powerpoint/2010/main" val="37639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863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9834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8D846C1C-BC7F-426D-87CE-EA5850583F1B}" type="datetimeFigureOut">
              <a:rPr lang="de-CH" smtClean="0"/>
              <a:pPr/>
              <a:t>30.05.2018</a:t>
            </a:fld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ACCA2505-63E9-45CF-B894-50469B1616CE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2022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45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1498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971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205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153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086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40556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0717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7"/>
          <p:cNvSpPr>
            <a:spLocks noChangeShapeType="1"/>
          </p:cNvSpPr>
          <p:nvPr userDrawn="1"/>
        </p:nvSpPr>
        <p:spPr bwMode="auto">
          <a:xfrm flipV="1">
            <a:off x="457200" y="5943600"/>
            <a:ext cx="85344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27" name="Text Box 9"/>
          <p:cNvSpPr txBox="1">
            <a:spLocks noChangeArrowheads="1"/>
          </p:cNvSpPr>
          <p:nvPr/>
        </p:nvSpPr>
        <p:spPr bwMode="auto">
          <a:xfrm>
            <a:off x="7092950" y="59436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de-CH" sz="1000"/>
              <a:t> </a:t>
            </a:r>
            <a:fld id="{4F4DAF49-B184-43C7-BEF7-7F997D4C15A4}" type="slidenum">
              <a:rPr lang="de-CH" sz="1000"/>
              <a:pPr algn="r">
                <a:spcBef>
                  <a:spcPct val="50000"/>
                </a:spcBef>
                <a:defRPr/>
              </a:pPr>
              <a:t>‹Nr.›</a:t>
            </a:fld>
            <a:endParaRPr lang="de-CH" sz="1000"/>
          </a:p>
        </p:txBody>
      </p:sp>
      <p:pic>
        <p:nvPicPr>
          <p:cNvPr id="1028" name="Picture 18" descr="FPRE 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19800"/>
            <a:ext cx="609600" cy="71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Line 19"/>
          <p:cNvSpPr>
            <a:spLocks noChangeShapeType="1"/>
          </p:cNvSpPr>
          <p:nvPr userDrawn="1"/>
        </p:nvSpPr>
        <p:spPr bwMode="auto">
          <a:xfrm>
            <a:off x="457200" y="7588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  <p:sp>
        <p:nvSpPr>
          <p:cNvPr id="1030" name="Text Box 23"/>
          <p:cNvSpPr txBox="1">
            <a:spLocks noChangeArrowheads="1"/>
          </p:cNvSpPr>
          <p:nvPr userDrawn="1"/>
        </p:nvSpPr>
        <p:spPr bwMode="auto">
          <a:xfrm>
            <a:off x="1141413" y="5959475"/>
            <a:ext cx="29940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Fahrländer Partner AG</a:t>
            </a:r>
          </a:p>
          <a:p>
            <a:pPr marL="457200" indent="-457200">
              <a:tabLst>
                <a:tab pos="381000" algn="l"/>
              </a:tabLst>
              <a:defRPr/>
            </a:pPr>
            <a:r>
              <a:rPr lang="de-CH" sz="1000" dirty="0"/>
              <a:t>Raumentwicklung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Seebahnstrasse 89	Münzrain 10</a:t>
            </a:r>
          </a:p>
          <a:p>
            <a:pPr marL="0" indent="0" defTabSz="360000">
              <a:tabLst>
                <a:tab pos="1080000" algn="l"/>
              </a:tabLst>
              <a:defRPr/>
            </a:pPr>
            <a:r>
              <a:rPr lang="de-CH" sz="1000" dirty="0"/>
              <a:t>8003 Zürich		3005 Bern</a:t>
            </a:r>
            <a:endParaRPr lang="de-CH" sz="1400" dirty="0"/>
          </a:p>
        </p:txBody>
      </p:sp>
      <p:sp>
        <p:nvSpPr>
          <p:cNvPr id="1031" name="Line 29"/>
          <p:cNvSpPr>
            <a:spLocks noChangeShapeType="1"/>
          </p:cNvSpPr>
          <p:nvPr userDrawn="1"/>
        </p:nvSpPr>
        <p:spPr bwMode="auto">
          <a:xfrm>
            <a:off x="457200" y="98425"/>
            <a:ext cx="85074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5" r:id="rId2"/>
    <p:sldLayoutId id="2147484166" r:id="rId3"/>
    <p:sldLayoutId id="2147484167" r:id="rId4"/>
    <p:sldLayoutId id="2147484168" r:id="rId5"/>
    <p:sldLayoutId id="2147484169" r:id="rId6"/>
    <p:sldLayoutId id="2147484170" r:id="rId7"/>
    <p:sldLayoutId id="2147484171" r:id="rId8"/>
    <p:sldLayoutId id="2147484172" r:id="rId9"/>
    <p:sldLayoutId id="2147484173" r:id="rId10"/>
    <p:sldLayoutId id="2147484174" r:id="rId11"/>
    <p:sldLayoutId id="214748417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:a16="http://schemas.microsoft.com/office/drawing/2014/main" id="{62FE4AB2-DB22-4961-B832-E73931C53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738" y="547688"/>
            <a:ext cx="8596312" cy="14414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600"/>
              </a:lnSpc>
            </a:pPr>
            <a:r>
              <a:rPr lang="it-CH" sz="2200" b="1" dirty="0">
                <a:latin typeface="Arial" charset="0"/>
              </a:rPr>
              <a:t>Segmenti di domanda nel mercato di uffici:</a:t>
            </a:r>
            <a:br>
              <a:rPr lang="it-CH" sz="2200" b="1" dirty="0">
                <a:latin typeface="Arial" charset="0"/>
              </a:rPr>
            </a:br>
            <a:r>
              <a:rPr lang="it-CH" sz="2200" b="1" dirty="0">
                <a:latin typeface="Arial" charset="0"/>
              </a:rPr>
              <a:t>Schema</a:t>
            </a:r>
            <a:endParaRPr lang="it-CH" sz="2400" dirty="0">
              <a:latin typeface="Arial" charset="0"/>
            </a:endParaRPr>
          </a:p>
        </p:txBody>
      </p:sp>
      <p:sp>
        <p:nvSpPr>
          <p:cNvPr id="3076" name="Rectangle 26"/>
          <p:cNvSpPr>
            <a:spLocks noChangeArrowheads="1"/>
          </p:cNvSpPr>
          <p:nvPr/>
        </p:nvSpPr>
        <p:spPr bwMode="auto">
          <a:xfrm>
            <a:off x="2249488" y="6089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de-DE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23476279-D1B8-4784-A30D-B84929F65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8" y="287338"/>
            <a:ext cx="86423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1300"/>
              </a:lnSpc>
            </a:pPr>
            <a:r>
              <a:rPr lang="de-CH" sz="1200" dirty="0"/>
              <a:t>30. </a:t>
            </a:r>
            <a:r>
              <a:rPr lang="de-CH" sz="1200" dirty="0" err="1"/>
              <a:t>maggio</a:t>
            </a:r>
            <a:r>
              <a:rPr lang="de-CH" sz="1200" dirty="0"/>
              <a:t> 2018</a:t>
            </a:r>
          </a:p>
        </p:txBody>
      </p:sp>
      <p:pic>
        <p:nvPicPr>
          <p:cNvPr id="9" name="Picture 2" descr="CSL1">
            <a:extLst>
              <a:ext uri="{FF2B5EF4-FFF2-40B4-BE49-F238E27FC236}">
                <a16:creationId xmlns:a16="http://schemas.microsoft.com/office/drawing/2014/main" id="{95DAF29D-9E17-4360-9D08-CFE1C049D2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2A39AC31-2D05-47CE-817D-B8BF08BF41AE}"/>
              </a:ext>
            </a:extLst>
          </p:cNvPr>
          <p:cNvSpPr txBox="1"/>
          <p:nvPr/>
        </p:nvSpPr>
        <p:spPr>
          <a:xfrm>
            <a:off x="442071" y="1700808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400050" y="169863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it-CH" sz="2200" b="1" dirty="0"/>
              <a:t>Mercato di uffici : </a:t>
            </a:r>
            <a:r>
              <a:rPr lang="it-CH" sz="2200" b="1" dirty="0">
                <a:latin typeface="Arial" panose="020B0604020202020204" pitchFamily="34" charset="0"/>
                <a:cs typeface="Arial" panose="020B0604020202020204" pitchFamily="34" charset="0"/>
              </a:rPr>
              <a:t>Dimensione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 dirty="0" err="1">
                <a:latin typeface="Arial" panose="020B0604020202020204" pitchFamily="34" charset="0"/>
                <a:cs typeface="Arial" panose="020B0604020202020204" pitchFamily="34" charset="0"/>
              </a:rPr>
              <a:t>Fonte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: 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 descr="CSL1">
            <a:extLst>
              <a:ext uri="{FF2B5EF4-FFF2-40B4-BE49-F238E27FC236}">
                <a16:creationId xmlns:a16="http://schemas.microsoft.com/office/drawing/2014/main" id="{234309BE-F96E-46A6-B7DB-31FBB13C1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E2BBC90F-B548-43BD-B0D6-8CEC09C97FB8}"/>
              </a:ext>
            </a:extLst>
          </p:cNvPr>
          <p:cNvGrpSpPr/>
          <p:nvPr/>
        </p:nvGrpSpPr>
        <p:grpSpPr>
          <a:xfrm>
            <a:off x="540000" y="1018867"/>
            <a:ext cx="3455936" cy="3479043"/>
            <a:chOff x="540000" y="996891"/>
            <a:chExt cx="3455936" cy="3479043"/>
          </a:xfrm>
        </p:grpSpPr>
        <p:grpSp>
          <p:nvGrpSpPr>
            <p:cNvPr id="62" name="Gruppieren 61">
              <a:extLst>
                <a:ext uri="{FF2B5EF4-FFF2-40B4-BE49-F238E27FC236}">
                  <a16:creationId xmlns:a16="http://schemas.microsoft.com/office/drawing/2014/main" id="{1EEF22B0-C190-4083-B959-C906C9E07B3C}"/>
                </a:ext>
              </a:extLst>
            </p:cNvPr>
            <p:cNvGrpSpPr/>
            <p:nvPr/>
          </p:nvGrpSpPr>
          <p:grpSpPr>
            <a:xfrm>
              <a:off x="824681" y="996891"/>
              <a:ext cx="3171255" cy="3180173"/>
              <a:chOff x="781139" y="1022415"/>
              <a:chExt cx="3171255" cy="3180173"/>
            </a:xfrm>
          </p:grpSpPr>
          <p:sp>
            <p:nvSpPr>
              <p:cNvPr id="71" name="Textfeld 70">
                <a:extLst>
                  <a:ext uri="{FF2B5EF4-FFF2-40B4-BE49-F238E27FC236}">
                    <a16:creationId xmlns:a16="http://schemas.microsoft.com/office/drawing/2014/main" id="{FBD80D61-F818-4284-BE91-3E5C41118FEF}"/>
                  </a:ext>
                </a:extLst>
              </p:cNvPr>
              <p:cNvSpPr txBox="1"/>
              <p:nvPr/>
            </p:nvSpPr>
            <p:spPr>
              <a:xfrm>
                <a:off x="2992381" y="3956367"/>
                <a:ext cx="9600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alto</a:t>
                </a:r>
              </a:p>
            </p:txBody>
          </p:sp>
          <p:sp>
            <p:nvSpPr>
              <p:cNvPr id="72" name="Textfeld 71">
                <a:extLst>
                  <a:ext uri="{FF2B5EF4-FFF2-40B4-BE49-F238E27FC236}">
                    <a16:creationId xmlns:a16="http://schemas.microsoft.com/office/drawing/2014/main" id="{743BB157-59E1-40E4-8D4E-E1635B6BBAFC}"/>
                  </a:ext>
                </a:extLst>
              </p:cNvPr>
              <p:cNvSpPr txBox="1"/>
              <p:nvPr/>
            </p:nvSpPr>
            <p:spPr>
              <a:xfrm>
                <a:off x="942277" y="3956367"/>
                <a:ext cx="187552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basso</a:t>
                </a:r>
              </a:p>
            </p:txBody>
          </p:sp>
          <p:sp>
            <p:nvSpPr>
              <p:cNvPr id="73" name="Textfeld 72">
                <a:extLst>
                  <a:ext uri="{FF2B5EF4-FFF2-40B4-BE49-F238E27FC236}">
                    <a16:creationId xmlns:a16="http://schemas.microsoft.com/office/drawing/2014/main" id="{52FB75EF-4617-40CE-9759-9061867663DA}"/>
                  </a:ext>
                </a:extLst>
              </p:cNvPr>
              <p:cNvSpPr txBox="1"/>
              <p:nvPr/>
            </p:nvSpPr>
            <p:spPr>
              <a:xfrm rot="16200000">
                <a:off x="528338" y="1276991"/>
                <a:ext cx="75537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alto</a:t>
                </a:r>
              </a:p>
            </p:txBody>
          </p:sp>
          <p:sp>
            <p:nvSpPr>
              <p:cNvPr id="74" name="Textfeld 73">
                <a:extLst>
                  <a:ext uri="{FF2B5EF4-FFF2-40B4-BE49-F238E27FC236}">
                    <a16:creationId xmlns:a16="http://schemas.microsoft.com/office/drawing/2014/main" id="{294C5350-259A-4E82-B65A-58DC2738573C}"/>
                  </a:ext>
                </a:extLst>
              </p:cNvPr>
              <p:cNvSpPr txBox="1"/>
              <p:nvPr/>
            </p:nvSpPr>
            <p:spPr>
              <a:xfrm rot="16200000">
                <a:off x="415803" y="3434337"/>
                <a:ext cx="9768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basso</a:t>
                </a:r>
              </a:p>
            </p:txBody>
          </p:sp>
        </p:grpSp>
        <p:grpSp>
          <p:nvGrpSpPr>
            <p:cNvPr id="63" name="Gruppieren 62">
              <a:extLst>
                <a:ext uri="{FF2B5EF4-FFF2-40B4-BE49-F238E27FC236}">
                  <a16:creationId xmlns:a16="http://schemas.microsoft.com/office/drawing/2014/main" id="{5051ED2D-05D1-4411-97A2-31F8B759DFB2}"/>
                </a:ext>
              </a:extLst>
            </p:cNvPr>
            <p:cNvGrpSpPr/>
            <p:nvPr/>
          </p:nvGrpSpPr>
          <p:grpSpPr>
            <a:xfrm>
              <a:off x="540000" y="1080000"/>
              <a:ext cx="3383928" cy="3395934"/>
              <a:chOff x="176113" y="720000"/>
              <a:chExt cx="3383928" cy="3395934"/>
            </a:xfrm>
          </p:grpSpPr>
          <p:grpSp>
            <p:nvGrpSpPr>
              <p:cNvPr id="64" name="Gruppieren 63">
                <a:extLst>
                  <a:ext uri="{FF2B5EF4-FFF2-40B4-BE49-F238E27FC236}">
                    <a16:creationId xmlns:a16="http://schemas.microsoft.com/office/drawing/2014/main" id="{6864D176-33E0-4B2F-B56B-26869330EA41}"/>
                  </a:ext>
                </a:extLst>
              </p:cNvPr>
              <p:cNvGrpSpPr/>
              <p:nvPr/>
            </p:nvGrpSpPr>
            <p:grpSpPr>
              <a:xfrm>
                <a:off x="716041" y="720000"/>
                <a:ext cx="2844000" cy="2844000"/>
                <a:chOff x="787937" y="692696"/>
                <a:chExt cx="2844000" cy="2844000"/>
              </a:xfrm>
            </p:grpSpPr>
            <p:cxnSp>
              <p:nvCxnSpPr>
                <p:cNvPr id="68" name="Gerade Verbindung mit Pfeil 67">
                  <a:extLst>
                    <a:ext uri="{FF2B5EF4-FFF2-40B4-BE49-F238E27FC236}">
                      <a16:creationId xmlns:a16="http://schemas.microsoft.com/office/drawing/2014/main" id="{695CAD14-DE3B-47AF-A3A9-8DE4EC0CED31}"/>
                    </a:ext>
                  </a:extLst>
                </p:cNvPr>
                <p:cNvCxnSpPr/>
                <p:nvPr/>
              </p:nvCxnSpPr>
              <p:spPr>
                <a:xfrm rot="5400000" flipH="1" flipV="1">
                  <a:off x="-633268" y="2113902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Gerade Verbindung mit Pfeil 68">
                  <a:extLst>
                    <a:ext uri="{FF2B5EF4-FFF2-40B4-BE49-F238E27FC236}">
                      <a16:creationId xmlns:a16="http://schemas.microsoft.com/office/drawing/2014/main" id="{CB722FBC-A495-4B04-86AD-8C388E8F6197}"/>
                    </a:ext>
                  </a:extLst>
                </p:cNvPr>
                <p:cNvCxnSpPr/>
                <p:nvPr/>
              </p:nvCxnSpPr>
              <p:spPr>
                <a:xfrm flipV="1">
                  <a:off x="795632" y="2176222"/>
                  <a:ext cx="1346442" cy="1355880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mit Pfeil 69">
                  <a:extLst>
                    <a:ext uri="{FF2B5EF4-FFF2-40B4-BE49-F238E27FC236}">
                      <a16:creationId xmlns:a16="http://schemas.microsoft.com/office/drawing/2014/main" id="{7EDFD1FB-0968-4FFF-9B77-405E3E6DB693}"/>
                    </a:ext>
                  </a:extLst>
                </p:cNvPr>
                <p:cNvCxnSpPr/>
                <p:nvPr/>
              </p:nvCxnSpPr>
              <p:spPr>
                <a:xfrm rot="10800000" flipH="1" flipV="1">
                  <a:off x="787937" y="3535108"/>
                  <a:ext cx="2844000" cy="158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5" name="Rechteck 64">
                <a:extLst>
                  <a:ext uri="{FF2B5EF4-FFF2-40B4-BE49-F238E27FC236}">
                    <a16:creationId xmlns:a16="http://schemas.microsoft.com/office/drawing/2014/main" id="{6216499D-EF86-4E29-8063-1A623F10E6A9}"/>
                  </a:ext>
                </a:extLst>
              </p:cNvPr>
              <p:cNvSpPr/>
              <p:nvPr/>
            </p:nvSpPr>
            <p:spPr>
              <a:xfrm rot="18900000">
                <a:off x="390450" y="2407014"/>
                <a:ext cx="2210862" cy="3231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it-CH" sz="1500" dirty="0">
                    <a:latin typeface="Arial" pitchFamily="34" charset="0"/>
                    <a:cs typeface="Arial" pitchFamily="34" charset="0"/>
                  </a:rPr>
                  <a:t>Grandezza dell’impresa</a:t>
                </a:r>
              </a:p>
            </p:txBody>
          </p:sp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42347510-CF33-4FB4-95EC-8A0ACCB7B21B}"/>
                  </a:ext>
                </a:extLst>
              </p:cNvPr>
              <p:cNvSpPr txBox="1"/>
              <p:nvPr/>
            </p:nvSpPr>
            <p:spPr>
              <a:xfrm>
                <a:off x="1104913" y="3792769"/>
                <a:ext cx="2232248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Intensità della clientela</a:t>
                </a:r>
              </a:p>
            </p:txBody>
          </p:sp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542D5136-C6BA-4117-86BE-F026DE5DB1D1}"/>
                  </a:ext>
                </a:extLst>
              </p:cNvPr>
              <p:cNvSpPr txBox="1"/>
              <p:nvPr/>
            </p:nvSpPr>
            <p:spPr>
              <a:xfrm rot="16200000">
                <a:off x="-449713" y="1944659"/>
                <a:ext cx="1574817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Valore aggiunto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80012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87" y="1117812"/>
            <a:ext cx="2843784" cy="2859024"/>
          </a:xfrm>
          <a:prstGeom prst="rect">
            <a:avLst/>
          </a:prstGeom>
        </p:spPr>
      </p:pic>
      <p:grpSp>
        <p:nvGrpSpPr>
          <p:cNvPr id="5" name="Gruppieren 4"/>
          <p:cNvGrpSpPr/>
          <p:nvPr/>
        </p:nvGrpSpPr>
        <p:grpSpPr>
          <a:xfrm>
            <a:off x="1221492" y="1219353"/>
            <a:ext cx="2583821" cy="2715181"/>
            <a:chOff x="1221492" y="1219353"/>
            <a:chExt cx="2583821" cy="2715181"/>
          </a:xfrm>
        </p:grpSpPr>
        <p:sp>
          <p:nvSpPr>
            <p:cNvPr id="4" name="Textfeld 3"/>
            <p:cNvSpPr txBox="1"/>
            <p:nvPr/>
          </p:nvSpPr>
          <p:spPr>
            <a:xfrm>
              <a:off x="1259632" y="122523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2555776" y="122523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3517281" y="1219353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1259632" y="22675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2219839" y="228275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191109" y="2276872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1221492" y="3457480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2085758" y="345160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203848" y="3451601"/>
              <a:ext cx="288032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5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de-CH" sz="25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400050" y="169863"/>
            <a:ext cx="87804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tabLst>
                <a:tab pos="714375" algn="l"/>
              </a:tabLst>
            </a:pPr>
            <a:r>
              <a:rPr lang="it-CH" sz="2200" b="1" dirty="0"/>
              <a:t>Mercato di uffici : I segmenti di domanda</a:t>
            </a:r>
            <a:endParaRPr lang="it-CH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42071" y="5487035"/>
            <a:ext cx="67222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de-DE" sz="1000">
                <a:latin typeface="Arial" panose="020B0604020202020204" pitchFamily="34" charset="0"/>
                <a:cs typeface="Arial" panose="020B0604020202020204" pitchFamily="34" charset="0"/>
              </a:rPr>
              <a:t>Fonte: </a:t>
            </a:r>
            <a:r>
              <a:rPr lang="de-DE" sz="1000" dirty="0">
                <a:latin typeface="Arial" panose="020B0604020202020204" pitchFamily="34" charset="0"/>
                <a:cs typeface="Arial" panose="020B0604020202020204" pitchFamily="34" charset="0"/>
              </a:rPr>
              <a:t>Fahrländer Partner &amp; CSL Immobilien.</a:t>
            </a:r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2" descr="CSL1">
            <a:extLst>
              <a:ext uri="{FF2B5EF4-FFF2-40B4-BE49-F238E27FC236}">
                <a16:creationId xmlns:a16="http://schemas.microsoft.com/office/drawing/2014/main" id="{00F9C213-4134-431C-8FB4-21C0936B6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6021288"/>
            <a:ext cx="2304000" cy="310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0BF2ABF8-87A1-4A4C-8C44-A4F70DF93F57}"/>
              </a:ext>
            </a:extLst>
          </p:cNvPr>
          <p:cNvGrpSpPr/>
          <p:nvPr/>
        </p:nvGrpSpPr>
        <p:grpSpPr>
          <a:xfrm>
            <a:off x="540000" y="1023722"/>
            <a:ext cx="3486112" cy="3490024"/>
            <a:chOff x="176113" y="625910"/>
            <a:chExt cx="3486112" cy="3490024"/>
          </a:xfrm>
        </p:grpSpPr>
        <p:sp>
          <p:nvSpPr>
            <p:cNvPr id="112" name="Textfeld 111">
              <a:extLst>
                <a:ext uri="{FF2B5EF4-FFF2-40B4-BE49-F238E27FC236}">
                  <a16:creationId xmlns:a16="http://schemas.microsoft.com/office/drawing/2014/main" id="{95920BB5-3AE8-4C6E-906B-49B807A1CF7A}"/>
                </a:ext>
              </a:extLst>
            </p:cNvPr>
            <p:cNvSpPr txBox="1"/>
            <p:nvPr/>
          </p:nvSpPr>
          <p:spPr>
            <a:xfrm>
              <a:off x="1060845" y="3792769"/>
              <a:ext cx="213064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CH" sz="1500" dirty="0">
                  <a:latin typeface="Arial" panose="020B0604020202020204" pitchFamily="34" charset="0"/>
                  <a:cs typeface="Arial" panose="020B0604020202020204" pitchFamily="34" charset="0"/>
                </a:rPr>
                <a:t>Intensità della clientela</a:t>
              </a:r>
            </a:p>
          </p:txBody>
        </p:sp>
        <p:sp>
          <p:nvSpPr>
            <p:cNvPr id="113" name="Textfeld 112">
              <a:extLst>
                <a:ext uri="{FF2B5EF4-FFF2-40B4-BE49-F238E27FC236}">
                  <a16:creationId xmlns:a16="http://schemas.microsoft.com/office/drawing/2014/main" id="{3A939BAA-5DFC-4D29-9A61-7AD6F25E92AD}"/>
                </a:ext>
              </a:extLst>
            </p:cNvPr>
            <p:cNvSpPr txBox="1"/>
            <p:nvPr/>
          </p:nvSpPr>
          <p:spPr>
            <a:xfrm rot="16200000">
              <a:off x="-459832" y="1934540"/>
              <a:ext cx="15950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CH" sz="1500" dirty="0">
                  <a:latin typeface="Arial" panose="020B0604020202020204" pitchFamily="34" charset="0"/>
                  <a:cs typeface="Arial" panose="020B0604020202020204" pitchFamily="34" charset="0"/>
                </a:rPr>
                <a:t>Valore aggiunto</a:t>
              </a:r>
            </a:p>
          </p:txBody>
        </p:sp>
        <p:sp>
          <p:nvSpPr>
            <p:cNvPr id="114" name="Textfeld 113">
              <a:extLst>
                <a:ext uri="{FF2B5EF4-FFF2-40B4-BE49-F238E27FC236}">
                  <a16:creationId xmlns:a16="http://schemas.microsoft.com/office/drawing/2014/main" id="{F65AA424-742E-4536-8994-BC4564F97632}"/>
                </a:ext>
              </a:extLst>
            </p:cNvPr>
            <p:cNvSpPr txBox="1"/>
            <p:nvPr/>
          </p:nvSpPr>
          <p:spPr>
            <a:xfrm>
              <a:off x="2676426" y="3537346"/>
              <a:ext cx="985799" cy="25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alto</a:t>
              </a:r>
            </a:p>
          </p:txBody>
        </p:sp>
        <p:sp>
          <p:nvSpPr>
            <p:cNvPr id="115" name="Textfeld 114">
              <a:extLst>
                <a:ext uri="{FF2B5EF4-FFF2-40B4-BE49-F238E27FC236}">
                  <a16:creationId xmlns:a16="http://schemas.microsoft.com/office/drawing/2014/main" id="{BE9BA9D1-04F5-42BB-B7FD-2429E31D9F0B}"/>
                </a:ext>
              </a:extLst>
            </p:cNvPr>
            <p:cNvSpPr txBox="1"/>
            <p:nvPr/>
          </p:nvSpPr>
          <p:spPr>
            <a:xfrm>
              <a:off x="621559" y="3537346"/>
              <a:ext cx="18755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basso</a:t>
              </a:r>
            </a:p>
          </p:txBody>
        </p:sp>
        <p:sp>
          <p:nvSpPr>
            <p:cNvPr id="116" name="Textfeld 115">
              <a:extLst>
                <a:ext uri="{FF2B5EF4-FFF2-40B4-BE49-F238E27FC236}">
                  <a16:creationId xmlns:a16="http://schemas.microsoft.com/office/drawing/2014/main" id="{AD5B390C-C856-4DB1-926E-CE0BA280F7D6}"/>
                </a:ext>
              </a:extLst>
            </p:cNvPr>
            <p:cNvSpPr txBox="1"/>
            <p:nvPr/>
          </p:nvSpPr>
          <p:spPr>
            <a:xfrm rot="16200000">
              <a:off x="252058" y="894992"/>
              <a:ext cx="78438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alto</a:t>
              </a:r>
            </a:p>
          </p:txBody>
        </p:sp>
        <p:sp>
          <p:nvSpPr>
            <p:cNvPr id="117" name="Textfeld 116">
              <a:extLst>
                <a:ext uri="{FF2B5EF4-FFF2-40B4-BE49-F238E27FC236}">
                  <a16:creationId xmlns:a16="http://schemas.microsoft.com/office/drawing/2014/main" id="{119A3B44-1880-4AD9-8863-F91BF8A76CD6}"/>
                </a:ext>
              </a:extLst>
            </p:cNvPr>
            <p:cNvSpPr txBox="1"/>
            <p:nvPr/>
          </p:nvSpPr>
          <p:spPr>
            <a:xfrm rot="16200000">
              <a:off x="148003" y="3061555"/>
              <a:ext cx="9768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CH" sz="1000" dirty="0">
                  <a:latin typeface="Arial" panose="020B0604020202020204" pitchFamily="34" charset="0"/>
                  <a:cs typeface="Arial" panose="020B0604020202020204" pitchFamily="34" charset="0"/>
                </a:rPr>
                <a:t>basso</a:t>
              </a: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A2508E0-14D1-489E-9EA2-9CC2FEA636A8}"/>
              </a:ext>
            </a:extLst>
          </p:cNvPr>
          <p:cNvGrpSpPr/>
          <p:nvPr/>
        </p:nvGrpSpPr>
        <p:grpSpPr>
          <a:xfrm>
            <a:off x="4320000" y="1023720"/>
            <a:ext cx="3492360" cy="3490026"/>
            <a:chOff x="4320000" y="1023720"/>
            <a:chExt cx="3492360" cy="3490026"/>
          </a:xfrm>
        </p:grpSpPr>
        <p:grpSp>
          <p:nvGrpSpPr>
            <p:cNvPr id="131" name="Gruppieren 130">
              <a:extLst>
                <a:ext uri="{FF2B5EF4-FFF2-40B4-BE49-F238E27FC236}">
                  <a16:creationId xmlns:a16="http://schemas.microsoft.com/office/drawing/2014/main" id="{2A21202C-77DB-4B55-88F2-D6766665626E}"/>
                </a:ext>
              </a:extLst>
            </p:cNvPr>
            <p:cNvGrpSpPr/>
            <p:nvPr/>
          </p:nvGrpSpPr>
          <p:grpSpPr>
            <a:xfrm>
              <a:off x="4320000" y="1023720"/>
              <a:ext cx="3492360" cy="3490026"/>
              <a:chOff x="176113" y="625908"/>
              <a:chExt cx="3492360" cy="3490026"/>
            </a:xfrm>
          </p:grpSpPr>
          <p:sp>
            <p:nvSpPr>
              <p:cNvPr id="132" name="Textfeld 131">
                <a:extLst>
                  <a:ext uri="{FF2B5EF4-FFF2-40B4-BE49-F238E27FC236}">
                    <a16:creationId xmlns:a16="http://schemas.microsoft.com/office/drawing/2014/main" id="{EC48F761-BC36-4C91-A5EC-EAA50B88B60B}"/>
                  </a:ext>
                </a:extLst>
              </p:cNvPr>
              <p:cNvSpPr txBox="1"/>
              <p:nvPr/>
            </p:nvSpPr>
            <p:spPr>
              <a:xfrm>
                <a:off x="1139769" y="3792769"/>
                <a:ext cx="222378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Intensità della clientela</a:t>
                </a:r>
              </a:p>
            </p:txBody>
          </p:sp>
          <p:sp>
            <p:nvSpPr>
              <p:cNvPr id="133" name="Textfeld 132">
                <a:extLst>
                  <a:ext uri="{FF2B5EF4-FFF2-40B4-BE49-F238E27FC236}">
                    <a16:creationId xmlns:a16="http://schemas.microsoft.com/office/drawing/2014/main" id="{9AF23AAD-9E60-4165-890E-8F7454A9F1D5}"/>
                  </a:ext>
                </a:extLst>
              </p:cNvPr>
              <p:cNvSpPr txBox="1"/>
              <p:nvPr/>
            </p:nvSpPr>
            <p:spPr>
              <a:xfrm rot="16200000">
                <a:off x="-459832" y="1934540"/>
                <a:ext cx="1595056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500" dirty="0">
                    <a:latin typeface="Arial" panose="020B0604020202020204" pitchFamily="34" charset="0"/>
                    <a:cs typeface="Arial" panose="020B0604020202020204" pitchFamily="34" charset="0"/>
                  </a:rPr>
                  <a:t>Valore aggiunto</a:t>
                </a:r>
              </a:p>
            </p:txBody>
          </p:sp>
          <p:sp>
            <p:nvSpPr>
              <p:cNvPr id="134" name="Textfeld 133">
                <a:extLst>
                  <a:ext uri="{FF2B5EF4-FFF2-40B4-BE49-F238E27FC236}">
                    <a16:creationId xmlns:a16="http://schemas.microsoft.com/office/drawing/2014/main" id="{EE462421-7C7F-4393-8108-A55FB4D467CF}"/>
                  </a:ext>
                </a:extLst>
              </p:cNvPr>
              <p:cNvSpPr txBox="1"/>
              <p:nvPr/>
            </p:nvSpPr>
            <p:spPr>
              <a:xfrm>
                <a:off x="2471230" y="3537346"/>
                <a:ext cx="119724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alto</a:t>
                </a:r>
              </a:p>
            </p:txBody>
          </p:sp>
          <p:sp>
            <p:nvSpPr>
              <p:cNvPr id="135" name="Textfeld 134">
                <a:extLst>
                  <a:ext uri="{FF2B5EF4-FFF2-40B4-BE49-F238E27FC236}">
                    <a16:creationId xmlns:a16="http://schemas.microsoft.com/office/drawing/2014/main" id="{27498708-BA34-4329-ACF8-ED3363931DA4}"/>
                  </a:ext>
                </a:extLst>
              </p:cNvPr>
              <p:cNvSpPr txBox="1"/>
              <p:nvPr/>
            </p:nvSpPr>
            <p:spPr>
              <a:xfrm>
                <a:off x="621559" y="3537346"/>
                <a:ext cx="187552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basso</a:t>
                </a:r>
              </a:p>
            </p:txBody>
          </p:sp>
          <p:sp>
            <p:nvSpPr>
              <p:cNvPr id="136" name="Textfeld 135">
                <a:extLst>
                  <a:ext uri="{FF2B5EF4-FFF2-40B4-BE49-F238E27FC236}">
                    <a16:creationId xmlns:a16="http://schemas.microsoft.com/office/drawing/2014/main" id="{FBE707D5-A1F6-4C79-8FC4-E433A60E311C}"/>
                  </a:ext>
                </a:extLst>
              </p:cNvPr>
              <p:cNvSpPr txBox="1"/>
              <p:nvPr/>
            </p:nvSpPr>
            <p:spPr>
              <a:xfrm rot="16200000">
                <a:off x="246031" y="894991"/>
                <a:ext cx="78438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alto</a:t>
                </a:r>
              </a:p>
            </p:txBody>
          </p:sp>
          <p:sp>
            <p:nvSpPr>
              <p:cNvPr id="137" name="Textfeld 136">
                <a:extLst>
                  <a:ext uri="{FF2B5EF4-FFF2-40B4-BE49-F238E27FC236}">
                    <a16:creationId xmlns:a16="http://schemas.microsoft.com/office/drawing/2014/main" id="{110DE848-96E9-41D7-A838-8824CA853B50}"/>
                  </a:ext>
                </a:extLst>
              </p:cNvPr>
              <p:cNvSpPr txBox="1"/>
              <p:nvPr/>
            </p:nvSpPr>
            <p:spPr>
              <a:xfrm rot="16200000">
                <a:off x="148003" y="3061555"/>
                <a:ext cx="97689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basso</a:t>
                </a:r>
              </a:p>
            </p:txBody>
          </p:sp>
        </p:grpSp>
        <p:grpSp>
          <p:nvGrpSpPr>
            <p:cNvPr id="120" name="Gruppieren 119">
              <a:extLst>
                <a:ext uri="{FF2B5EF4-FFF2-40B4-BE49-F238E27FC236}">
                  <a16:creationId xmlns:a16="http://schemas.microsoft.com/office/drawing/2014/main" id="{D157B076-44A9-4DB9-8ED4-23925A58B9D7}"/>
                </a:ext>
              </a:extLst>
            </p:cNvPr>
            <p:cNvGrpSpPr/>
            <p:nvPr/>
          </p:nvGrpSpPr>
          <p:grpSpPr>
            <a:xfrm>
              <a:off x="5012515" y="1219353"/>
              <a:ext cx="2583821" cy="2715181"/>
              <a:chOff x="5012515" y="1219353"/>
              <a:chExt cx="2583821" cy="2715181"/>
            </a:xfrm>
          </p:grpSpPr>
          <p:sp>
            <p:nvSpPr>
              <p:cNvPr id="121" name="Textfeld 120">
                <a:extLst>
                  <a:ext uri="{FF2B5EF4-FFF2-40B4-BE49-F238E27FC236}">
                    <a16:creationId xmlns:a16="http://schemas.microsoft.com/office/drawing/2014/main" id="{5B42F610-E9E6-4145-826E-04346CFCEF2C}"/>
                  </a:ext>
                </a:extLst>
              </p:cNvPr>
              <p:cNvSpPr txBox="1"/>
              <p:nvPr/>
            </p:nvSpPr>
            <p:spPr>
              <a:xfrm>
                <a:off x="5050655" y="1225232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</a:t>
                </a:r>
              </a:p>
            </p:txBody>
          </p:sp>
          <p:sp>
            <p:nvSpPr>
              <p:cNvPr id="122" name="Textfeld 121">
                <a:extLst>
                  <a:ext uri="{FF2B5EF4-FFF2-40B4-BE49-F238E27FC236}">
                    <a16:creationId xmlns:a16="http://schemas.microsoft.com/office/drawing/2014/main" id="{269CA392-8561-4488-87E7-B220BDE9D535}"/>
                  </a:ext>
                </a:extLst>
              </p:cNvPr>
              <p:cNvSpPr txBox="1"/>
              <p:nvPr/>
            </p:nvSpPr>
            <p:spPr>
              <a:xfrm>
                <a:off x="6346799" y="1225232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</a:p>
            </p:txBody>
          </p:sp>
          <p:sp>
            <p:nvSpPr>
              <p:cNvPr id="123" name="Textfeld 122">
                <a:extLst>
                  <a:ext uri="{FF2B5EF4-FFF2-40B4-BE49-F238E27FC236}">
                    <a16:creationId xmlns:a16="http://schemas.microsoft.com/office/drawing/2014/main" id="{8C1BBDBD-E40D-4998-963E-D9E8579368A1}"/>
                  </a:ext>
                </a:extLst>
              </p:cNvPr>
              <p:cNvSpPr txBox="1"/>
              <p:nvPr/>
            </p:nvSpPr>
            <p:spPr>
              <a:xfrm>
                <a:off x="7308304" y="1219353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</a:t>
                </a:r>
              </a:p>
            </p:txBody>
          </p:sp>
          <p:sp>
            <p:nvSpPr>
              <p:cNvPr id="124" name="Textfeld 123">
                <a:extLst>
                  <a:ext uri="{FF2B5EF4-FFF2-40B4-BE49-F238E27FC236}">
                    <a16:creationId xmlns:a16="http://schemas.microsoft.com/office/drawing/2014/main" id="{4BA7F9D7-627F-4648-94F2-69D86114EEFB}"/>
                  </a:ext>
                </a:extLst>
              </p:cNvPr>
              <p:cNvSpPr txBox="1"/>
              <p:nvPr/>
            </p:nvSpPr>
            <p:spPr>
              <a:xfrm>
                <a:off x="5050655" y="2267580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</a:t>
                </a:r>
              </a:p>
            </p:txBody>
          </p:sp>
          <p:sp>
            <p:nvSpPr>
              <p:cNvPr id="125" name="Textfeld 124">
                <a:extLst>
                  <a:ext uri="{FF2B5EF4-FFF2-40B4-BE49-F238E27FC236}">
                    <a16:creationId xmlns:a16="http://schemas.microsoft.com/office/drawing/2014/main" id="{03621EDD-8673-46C3-B8AF-94AE507D1383}"/>
                  </a:ext>
                </a:extLst>
              </p:cNvPr>
              <p:cNvSpPr txBox="1"/>
              <p:nvPr/>
            </p:nvSpPr>
            <p:spPr>
              <a:xfrm>
                <a:off x="6010862" y="2282751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126" name="Textfeld 125">
                <a:extLst>
                  <a:ext uri="{FF2B5EF4-FFF2-40B4-BE49-F238E27FC236}">
                    <a16:creationId xmlns:a16="http://schemas.microsoft.com/office/drawing/2014/main" id="{9F690BE3-AA78-482A-ADC4-004B7ACBBE6A}"/>
                  </a:ext>
                </a:extLst>
              </p:cNvPr>
              <p:cNvSpPr txBox="1"/>
              <p:nvPr/>
            </p:nvSpPr>
            <p:spPr>
              <a:xfrm>
                <a:off x="6982132" y="2276872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127" name="Textfeld 126">
                <a:extLst>
                  <a:ext uri="{FF2B5EF4-FFF2-40B4-BE49-F238E27FC236}">
                    <a16:creationId xmlns:a16="http://schemas.microsoft.com/office/drawing/2014/main" id="{9FA5B7ED-FC7B-48D8-8721-FF8FEBA9638C}"/>
                  </a:ext>
                </a:extLst>
              </p:cNvPr>
              <p:cNvSpPr txBox="1"/>
              <p:nvPr/>
            </p:nvSpPr>
            <p:spPr>
              <a:xfrm>
                <a:off x="5012515" y="3457480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</a:p>
            </p:txBody>
          </p:sp>
          <p:sp>
            <p:nvSpPr>
              <p:cNvPr id="128" name="Textfeld 127">
                <a:extLst>
                  <a:ext uri="{FF2B5EF4-FFF2-40B4-BE49-F238E27FC236}">
                    <a16:creationId xmlns:a16="http://schemas.microsoft.com/office/drawing/2014/main" id="{FDD7F4C2-B6CA-43EC-A3DB-E25DFD0F7AE5}"/>
                  </a:ext>
                </a:extLst>
              </p:cNvPr>
              <p:cNvSpPr txBox="1"/>
              <p:nvPr/>
            </p:nvSpPr>
            <p:spPr>
              <a:xfrm>
                <a:off x="5876781" y="3451601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</a:p>
            </p:txBody>
          </p:sp>
          <p:sp>
            <p:nvSpPr>
              <p:cNvPr id="129" name="Textfeld 128">
                <a:extLst>
                  <a:ext uri="{FF2B5EF4-FFF2-40B4-BE49-F238E27FC236}">
                    <a16:creationId xmlns:a16="http://schemas.microsoft.com/office/drawing/2014/main" id="{931FA6F7-94D0-4FDF-806B-094D1A63A7E6}"/>
                  </a:ext>
                </a:extLst>
              </p:cNvPr>
              <p:cNvSpPr txBox="1"/>
              <p:nvPr/>
            </p:nvSpPr>
            <p:spPr>
              <a:xfrm>
                <a:off x="6994871" y="3451601"/>
                <a:ext cx="288032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t-CH" sz="25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</p:grpSp>
      <p:sp>
        <p:nvSpPr>
          <p:cNvPr id="138" name="Textfeld 137">
            <a:extLst>
              <a:ext uri="{FF2B5EF4-FFF2-40B4-BE49-F238E27FC236}">
                <a16:creationId xmlns:a16="http://schemas.microsoft.com/office/drawing/2014/main" id="{DEA90192-43DE-4CD0-860D-A596C5DC8E6D}"/>
              </a:ext>
            </a:extLst>
          </p:cNvPr>
          <p:cNvSpPr txBox="1"/>
          <p:nvPr/>
        </p:nvSpPr>
        <p:spPr>
          <a:xfrm>
            <a:off x="400050" y="4797152"/>
            <a:ext cx="67222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800225" algn="l"/>
                <a:tab pos="3948113" algn="l"/>
              </a:tabLst>
            </a:pPr>
            <a:r>
              <a:rPr lang="it-CH" sz="1000" dirty="0">
                <a:latin typeface="Arial" panose="020B0604020202020204" pitchFamily="34" charset="0"/>
                <a:cs typeface="Arial" panose="020B0604020202020204" pitchFamily="34" charset="0"/>
              </a:rPr>
              <a:t>1 Centrali dei servizio	4 Back Offices	7 Performer specializzato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it-CH" sz="1000" dirty="0">
                <a:latin typeface="Arial" panose="020B0604020202020204" pitchFamily="34" charset="0"/>
                <a:cs typeface="Arial" panose="020B0604020202020204" pitchFamily="34" charset="0"/>
              </a:rPr>
              <a:t>2 Fornitore di servizi locale	5 Aziende vicine al pubblico	8 Sede principale</a:t>
            </a:r>
          </a:p>
          <a:p>
            <a:pPr>
              <a:tabLst>
                <a:tab pos="1800225" algn="l"/>
                <a:tab pos="3948113" algn="l"/>
              </a:tabLst>
            </a:pPr>
            <a:r>
              <a:rPr lang="it-CH" sz="1000" dirty="0">
                <a:latin typeface="Arial" panose="020B0604020202020204" pitchFamily="34" charset="0"/>
                <a:cs typeface="Arial" panose="020B0604020202020204" pitchFamily="34" charset="0"/>
              </a:rPr>
              <a:t>3 Pensiero creativo	6 Consulente privato	9 Frontoffices esclusive</a:t>
            </a:r>
          </a:p>
        </p:txBody>
      </p:sp>
      <p:pic>
        <p:nvPicPr>
          <p:cNvPr id="44" name="Grafik 43">
            <a:extLst>
              <a:ext uri="{FF2B5EF4-FFF2-40B4-BE49-F238E27FC236}">
                <a16:creationId xmlns:a16="http://schemas.microsoft.com/office/drawing/2014/main" id="{D9816124-315A-4FEA-90D2-0B138E751D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9600" y="1119600"/>
            <a:ext cx="2843783" cy="2851727"/>
          </a:xfrm>
          <a:prstGeom prst="rect">
            <a:avLst/>
          </a:prstGeom>
        </p:spPr>
      </p:pic>
      <p:sp>
        <p:nvSpPr>
          <p:cNvPr id="45" name="Textfeld 44">
            <a:extLst>
              <a:ext uri="{FF2B5EF4-FFF2-40B4-BE49-F238E27FC236}">
                <a16:creationId xmlns:a16="http://schemas.microsoft.com/office/drawing/2014/main" id="{9A8375F9-E94C-43F7-B606-53340F61869C}"/>
              </a:ext>
            </a:extLst>
          </p:cNvPr>
          <p:cNvSpPr txBox="1"/>
          <p:nvPr/>
        </p:nvSpPr>
        <p:spPr>
          <a:xfrm>
            <a:off x="5086800" y="1224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ABD1C481-2B6B-4219-A795-6C314D4F41AB}"/>
              </a:ext>
            </a:extLst>
          </p:cNvPr>
          <p:cNvSpPr txBox="1"/>
          <p:nvPr/>
        </p:nvSpPr>
        <p:spPr>
          <a:xfrm>
            <a:off x="6382800" y="1224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4D4DC670-ED50-4221-B180-D6360D975738}"/>
              </a:ext>
            </a:extLst>
          </p:cNvPr>
          <p:cNvSpPr txBox="1"/>
          <p:nvPr/>
        </p:nvSpPr>
        <p:spPr>
          <a:xfrm>
            <a:off x="7214400" y="12204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AAC51ED4-C079-46B4-A561-F17D082B5E45}"/>
              </a:ext>
            </a:extLst>
          </p:cNvPr>
          <p:cNvSpPr txBox="1"/>
          <p:nvPr/>
        </p:nvSpPr>
        <p:spPr>
          <a:xfrm>
            <a:off x="6048000" y="22824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C45E322-23C0-459F-B7F5-53CC315F01F1}"/>
              </a:ext>
            </a:extLst>
          </p:cNvPr>
          <p:cNvSpPr txBox="1"/>
          <p:nvPr/>
        </p:nvSpPr>
        <p:spPr>
          <a:xfrm>
            <a:off x="7020000" y="22788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910EAB5-6732-48F1-BB32-8A6ECCE9B8C1}"/>
              </a:ext>
            </a:extLst>
          </p:cNvPr>
          <p:cNvSpPr txBox="1"/>
          <p:nvPr/>
        </p:nvSpPr>
        <p:spPr>
          <a:xfrm>
            <a:off x="5047200" y="3456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60BD4DC-133B-4C28-8B04-123545577698}"/>
              </a:ext>
            </a:extLst>
          </p:cNvPr>
          <p:cNvSpPr txBox="1"/>
          <p:nvPr/>
        </p:nvSpPr>
        <p:spPr>
          <a:xfrm>
            <a:off x="5911200" y="3456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C419C0FE-1153-4671-ADE6-D084698D888E}"/>
              </a:ext>
            </a:extLst>
          </p:cNvPr>
          <p:cNvSpPr txBox="1"/>
          <p:nvPr/>
        </p:nvSpPr>
        <p:spPr>
          <a:xfrm>
            <a:off x="7030800" y="3456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79766B1-39D8-4923-A125-3C45622805C8}"/>
              </a:ext>
            </a:extLst>
          </p:cNvPr>
          <p:cNvSpPr txBox="1"/>
          <p:nvPr/>
        </p:nvSpPr>
        <p:spPr>
          <a:xfrm>
            <a:off x="5086800" y="2268000"/>
            <a:ext cx="28803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de-CH" sz="2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33716"/>
      </p:ext>
    </p:extLst>
  </p:cSld>
  <p:clrMapOvr>
    <a:masterClrMapping/>
  </p:clrMapOvr>
</p:sld>
</file>

<file path=ppt/theme/theme1.xml><?xml version="1.0" encoding="utf-8"?>
<a:theme xmlns:a="http://schemas.openxmlformats.org/drawingml/2006/main" name="Titelmaster">
  <a:themeElements>
    <a:clrScheme name="Titel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itelmaster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itel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el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el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</Words>
  <Application>Microsoft Office PowerPoint</Application>
  <PresentationFormat>Bildschirmpräsentation (4:3)</PresentationFormat>
  <Paragraphs>57</Paragraphs>
  <Slides>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Times</vt:lpstr>
      <vt:lpstr>Titelmaster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FPRE</dc:title>
  <dc:creator>Stefan Fahrlaender</dc:creator>
  <cp:lastModifiedBy>Raphael Schönbächler</cp:lastModifiedBy>
  <cp:revision>1272</cp:revision>
  <cp:lastPrinted>2014-06-02T06:52:20Z</cp:lastPrinted>
  <dcterms:created xsi:type="dcterms:W3CDTF">2005-11-01T14:48:40Z</dcterms:created>
  <dcterms:modified xsi:type="dcterms:W3CDTF">2018-05-30T07:10:12Z</dcterms:modified>
</cp:coreProperties>
</file>